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257" r:id="rId2"/>
    <p:sldId id="313" r:id="rId3"/>
    <p:sldId id="258" r:id="rId4"/>
    <p:sldId id="308" r:id="rId5"/>
    <p:sldId id="261" r:id="rId6"/>
    <p:sldId id="298" r:id="rId7"/>
    <p:sldId id="262" r:id="rId8"/>
    <p:sldId id="297" r:id="rId9"/>
    <p:sldId id="264" r:id="rId10"/>
    <p:sldId id="265" r:id="rId11"/>
    <p:sldId id="266" r:id="rId12"/>
    <p:sldId id="267" r:id="rId13"/>
    <p:sldId id="268" r:id="rId14"/>
    <p:sldId id="299" r:id="rId15"/>
    <p:sldId id="300" r:id="rId16"/>
    <p:sldId id="301" r:id="rId17"/>
    <p:sldId id="304" r:id="rId18"/>
    <p:sldId id="269" r:id="rId19"/>
    <p:sldId id="270" r:id="rId20"/>
    <p:sldId id="295" r:id="rId21"/>
    <p:sldId id="271" r:id="rId22"/>
    <p:sldId id="296" r:id="rId23"/>
    <p:sldId id="272" r:id="rId24"/>
    <p:sldId id="309" r:id="rId25"/>
    <p:sldId id="310" r:id="rId26"/>
    <p:sldId id="311" r:id="rId27"/>
    <p:sldId id="273" r:id="rId28"/>
    <p:sldId id="274" r:id="rId29"/>
    <p:sldId id="275" r:id="rId30"/>
    <p:sldId id="276" r:id="rId31"/>
    <p:sldId id="277" r:id="rId32"/>
    <p:sldId id="278"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312" r:id="rId48"/>
    <p:sldId id="29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C2B"/>
    <a:srgbClr val="DC0A0A"/>
    <a:srgbClr val="A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3" autoAdjust="0"/>
  </p:normalViewPr>
  <p:slideViewPr>
    <p:cSldViewPr>
      <p:cViewPr>
        <p:scale>
          <a:sx n="80" d="100"/>
          <a:sy n="80" d="100"/>
        </p:scale>
        <p:origin x="-1674"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16E3A-67DD-448C-B575-E4813A613745}" type="doc">
      <dgm:prSet loTypeId="urn:microsoft.com/office/officeart/2005/8/layout/pyramid1" loCatId="pyramid" qsTypeId="urn:microsoft.com/office/officeart/2005/8/quickstyle/3d2" qsCatId="3D" csTypeId="urn:microsoft.com/office/officeart/2005/8/colors/accent1_2" csCatId="accent1" phldr="1"/>
      <dgm:spPr/>
    </dgm:pt>
    <dgm:pt modelId="{5718A8B2-7B67-4794-9FEB-FD8D0BB2D17E}">
      <dgm:prSet phldrT="[Text]" custT="1"/>
      <dgm:spPr/>
      <dgm:t>
        <a:bodyPr anchor="b" anchorCtr="0"/>
        <a:lstStyle/>
        <a:p>
          <a:pPr algn="ctr"/>
          <a:r>
            <a:rPr lang="sk-SK" sz="2800" dirty="0" smtClean="0">
              <a:solidFill>
                <a:schemeClr val="bg1"/>
              </a:solidFill>
            </a:rPr>
            <a:t>Journal </a:t>
          </a:r>
        </a:p>
        <a:p>
          <a:pPr algn="ctr"/>
          <a:r>
            <a:rPr lang="sk-SK" sz="2800" dirty="0" smtClean="0">
              <a:solidFill>
                <a:schemeClr val="bg1"/>
              </a:solidFill>
            </a:rPr>
            <a:t>Citation </a:t>
          </a:r>
        </a:p>
        <a:p>
          <a:pPr algn="ctr"/>
          <a:r>
            <a:rPr lang="sk-SK" sz="2800" dirty="0" smtClean="0">
              <a:solidFill>
                <a:schemeClr val="bg1"/>
              </a:solidFill>
            </a:rPr>
            <a:t>Report</a:t>
          </a:r>
          <a:endParaRPr lang="en-US" sz="2800" dirty="0">
            <a:solidFill>
              <a:schemeClr val="bg1"/>
            </a:solidFill>
          </a:endParaRPr>
        </a:p>
      </dgm:t>
    </dgm:pt>
    <dgm:pt modelId="{91A79353-88FD-4D52-A8B7-2B87401EDD73}" type="parTrans" cxnId="{1B3987D7-64A9-41C0-928D-1274A8AB854B}">
      <dgm:prSet/>
      <dgm:spPr/>
      <dgm:t>
        <a:bodyPr/>
        <a:lstStyle/>
        <a:p>
          <a:endParaRPr lang="en-US"/>
        </a:p>
      </dgm:t>
    </dgm:pt>
    <dgm:pt modelId="{C4D5365E-0B28-40C8-84D4-585A42DAA414}" type="sibTrans" cxnId="{1B3987D7-64A9-41C0-928D-1274A8AB854B}">
      <dgm:prSet/>
      <dgm:spPr/>
      <dgm:t>
        <a:bodyPr/>
        <a:lstStyle/>
        <a:p>
          <a:endParaRPr lang="en-US"/>
        </a:p>
      </dgm:t>
    </dgm:pt>
    <dgm:pt modelId="{F81CE473-E8CE-43E1-898E-2B4989E374E8}">
      <dgm:prSet phldrT="[Text]" custT="1"/>
      <dgm:spPr/>
      <dgm:t>
        <a:bodyPr/>
        <a:lstStyle/>
        <a:p>
          <a:r>
            <a:rPr lang="sk-SK" sz="2800" dirty="0" smtClean="0">
              <a:solidFill>
                <a:schemeClr val="bg1"/>
              </a:solidFill>
            </a:rPr>
            <a:t>Web of Science</a:t>
          </a:r>
        </a:p>
      </dgm:t>
    </dgm:pt>
    <dgm:pt modelId="{63BDC5A9-7E00-48E9-9FF3-F36ADC2E438F}" type="parTrans" cxnId="{0000A454-0D90-4BF0-891C-A0571C7918EB}">
      <dgm:prSet/>
      <dgm:spPr/>
      <dgm:t>
        <a:bodyPr/>
        <a:lstStyle/>
        <a:p>
          <a:endParaRPr lang="en-US"/>
        </a:p>
      </dgm:t>
    </dgm:pt>
    <dgm:pt modelId="{2B1B88A4-C944-4A25-AF20-6A8ACB321B86}" type="sibTrans" cxnId="{0000A454-0D90-4BF0-891C-A0571C7918EB}">
      <dgm:prSet/>
      <dgm:spPr/>
      <dgm:t>
        <a:bodyPr/>
        <a:lstStyle/>
        <a:p>
          <a:endParaRPr lang="en-US"/>
        </a:p>
      </dgm:t>
    </dgm:pt>
    <dgm:pt modelId="{80A03B7A-400F-41D7-87C5-4FAA0063A64F}" type="pres">
      <dgm:prSet presAssocID="{CC716E3A-67DD-448C-B575-E4813A613745}" presName="Name0" presStyleCnt="0">
        <dgm:presLayoutVars>
          <dgm:dir/>
          <dgm:animLvl val="lvl"/>
          <dgm:resizeHandles val="exact"/>
        </dgm:presLayoutVars>
      </dgm:prSet>
      <dgm:spPr/>
    </dgm:pt>
    <dgm:pt modelId="{16B19F34-84F9-44C8-BADC-E3F28FF267C4}" type="pres">
      <dgm:prSet presAssocID="{5718A8B2-7B67-4794-9FEB-FD8D0BB2D17E}" presName="Name8" presStyleCnt="0"/>
      <dgm:spPr/>
    </dgm:pt>
    <dgm:pt modelId="{ED1CFAA9-7A32-488A-876C-1974EB14D1D8}" type="pres">
      <dgm:prSet presAssocID="{5718A8B2-7B67-4794-9FEB-FD8D0BB2D17E}" presName="level" presStyleLbl="node1" presStyleIdx="0" presStyleCnt="2" custLinFactNeighborX="0" custLinFactNeighborY="-3315">
        <dgm:presLayoutVars>
          <dgm:chMax val="1"/>
          <dgm:bulletEnabled val="1"/>
        </dgm:presLayoutVars>
      </dgm:prSet>
      <dgm:spPr/>
      <dgm:t>
        <a:bodyPr/>
        <a:lstStyle/>
        <a:p>
          <a:endParaRPr lang="en-US"/>
        </a:p>
      </dgm:t>
    </dgm:pt>
    <dgm:pt modelId="{0E6CBB6D-50B9-477B-BE88-F22342ACBE67}" type="pres">
      <dgm:prSet presAssocID="{5718A8B2-7B67-4794-9FEB-FD8D0BB2D17E}" presName="levelTx" presStyleLbl="revTx" presStyleIdx="0" presStyleCnt="0">
        <dgm:presLayoutVars>
          <dgm:chMax val="1"/>
          <dgm:bulletEnabled val="1"/>
        </dgm:presLayoutVars>
      </dgm:prSet>
      <dgm:spPr/>
      <dgm:t>
        <a:bodyPr/>
        <a:lstStyle/>
        <a:p>
          <a:endParaRPr lang="en-US"/>
        </a:p>
      </dgm:t>
    </dgm:pt>
    <dgm:pt modelId="{5D943C19-3D66-41FD-B3F8-67277CFD4E1D}" type="pres">
      <dgm:prSet presAssocID="{F81CE473-E8CE-43E1-898E-2B4989E374E8}" presName="Name8" presStyleCnt="0"/>
      <dgm:spPr/>
    </dgm:pt>
    <dgm:pt modelId="{6ACAEBF3-2D45-479B-AF18-50256BF2B6CE}" type="pres">
      <dgm:prSet presAssocID="{F81CE473-E8CE-43E1-898E-2B4989E374E8}" presName="level" presStyleLbl="node1" presStyleIdx="1" presStyleCnt="2" custLinFactNeighborX="-3261" custLinFactNeighborY="-552">
        <dgm:presLayoutVars>
          <dgm:chMax val="1"/>
          <dgm:bulletEnabled val="1"/>
        </dgm:presLayoutVars>
      </dgm:prSet>
      <dgm:spPr/>
      <dgm:t>
        <a:bodyPr/>
        <a:lstStyle/>
        <a:p>
          <a:endParaRPr lang="en-US"/>
        </a:p>
      </dgm:t>
    </dgm:pt>
    <dgm:pt modelId="{444D9764-6BA4-427B-BD71-BE1EB26618A0}" type="pres">
      <dgm:prSet presAssocID="{F81CE473-E8CE-43E1-898E-2B4989E374E8}" presName="levelTx" presStyleLbl="revTx" presStyleIdx="0" presStyleCnt="0">
        <dgm:presLayoutVars>
          <dgm:chMax val="1"/>
          <dgm:bulletEnabled val="1"/>
        </dgm:presLayoutVars>
      </dgm:prSet>
      <dgm:spPr/>
      <dgm:t>
        <a:bodyPr/>
        <a:lstStyle/>
        <a:p>
          <a:endParaRPr lang="en-US"/>
        </a:p>
      </dgm:t>
    </dgm:pt>
  </dgm:ptLst>
  <dgm:cxnLst>
    <dgm:cxn modelId="{0000A454-0D90-4BF0-891C-A0571C7918EB}" srcId="{CC716E3A-67DD-448C-B575-E4813A613745}" destId="{F81CE473-E8CE-43E1-898E-2B4989E374E8}" srcOrd="1" destOrd="0" parTransId="{63BDC5A9-7E00-48E9-9FF3-F36ADC2E438F}" sibTransId="{2B1B88A4-C944-4A25-AF20-6A8ACB321B86}"/>
    <dgm:cxn modelId="{E934BEDA-9102-4159-887F-F0C53FE68FEB}" type="presOf" srcId="{F81CE473-E8CE-43E1-898E-2B4989E374E8}" destId="{6ACAEBF3-2D45-479B-AF18-50256BF2B6CE}" srcOrd="0" destOrd="0" presId="urn:microsoft.com/office/officeart/2005/8/layout/pyramid1"/>
    <dgm:cxn modelId="{A0CDF569-0559-406D-81BB-9AE6CBBF6DF9}" type="presOf" srcId="{CC716E3A-67DD-448C-B575-E4813A613745}" destId="{80A03B7A-400F-41D7-87C5-4FAA0063A64F}" srcOrd="0" destOrd="0" presId="urn:microsoft.com/office/officeart/2005/8/layout/pyramid1"/>
    <dgm:cxn modelId="{593D7784-383C-44D9-B9AE-83A49FB6B11F}" type="presOf" srcId="{5718A8B2-7B67-4794-9FEB-FD8D0BB2D17E}" destId="{0E6CBB6D-50B9-477B-BE88-F22342ACBE67}" srcOrd="1" destOrd="0" presId="urn:microsoft.com/office/officeart/2005/8/layout/pyramid1"/>
    <dgm:cxn modelId="{1B3987D7-64A9-41C0-928D-1274A8AB854B}" srcId="{CC716E3A-67DD-448C-B575-E4813A613745}" destId="{5718A8B2-7B67-4794-9FEB-FD8D0BB2D17E}" srcOrd="0" destOrd="0" parTransId="{91A79353-88FD-4D52-A8B7-2B87401EDD73}" sibTransId="{C4D5365E-0B28-40C8-84D4-585A42DAA414}"/>
    <dgm:cxn modelId="{DBF7D9B6-CE0D-42B4-AE57-584C8786DE08}" type="presOf" srcId="{F81CE473-E8CE-43E1-898E-2B4989E374E8}" destId="{444D9764-6BA4-427B-BD71-BE1EB26618A0}" srcOrd="1" destOrd="0" presId="urn:microsoft.com/office/officeart/2005/8/layout/pyramid1"/>
    <dgm:cxn modelId="{EFAB99F2-AF7C-4301-BB43-EAC8ED6BE106}" type="presOf" srcId="{5718A8B2-7B67-4794-9FEB-FD8D0BB2D17E}" destId="{ED1CFAA9-7A32-488A-876C-1974EB14D1D8}" srcOrd="0" destOrd="0" presId="urn:microsoft.com/office/officeart/2005/8/layout/pyramid1"/>
    <dgm:cxn modelId="{390E7098-B626-4F2F-B07C-938CFE54AA1B}" type="presParOf" srcId="{80A03B7A-400F-41D7-87C5-4FAA0063A64F}" destId="{16B19F34-84F9-44C8-BADC-E3F28FF267C4}" srcOrd="0" destOrd="0" presId="urn:microsoft.com/office/officeart/2005/8/layout/pyramid1"/>
    <dgm:cxn modelId="{3ED515AA-3139-4302-AB2B-0F23A835C69F}" type="presParOf" srcId="{16B19F34-84F9-44C8-BADC-E3F28FF267C4}" destId="{ED1CFAA9-7A32-488A-876C-1974EB14D1D8}" srcOrd="0" destOrd="0" presId="urn:microsoft.com/office/officeart/2005/8/layout/pyramid1"/>
    <dgm:cxn modelId="{4BDCB8FD-5CCE-485E-BE9E-3100E7BCAADA}" type="presParOf" srcId="{16B19F34-84F9-44C8-BADC-E3F28FF267C4}" destId="{0E6CBB6D-50B9-477B-BE88-F22342ACBE67}" srcOrd="1" destOrd="0" presId="urn:microsoft.com/office/officeart/2005/8/layout/pyramid1"/>
    <dgm:cxn modelId="{7833DF26-B504-4CD4-AB9B-3BBB5FBCBF64}" type="presParOf" srcId="{80A03B7A-400F-41D7-87C5-4FAA0063A64F}" destId="{5D943C19-3D66-41FD-B3F8-67277CFD4E1D}" srcOrd="1" destOrd="0" presId="urn:microsoft.com/office/officeart/2005/8/layout/pyramid1"/>
    <dgm:cxn modelId="{3103AF87-49D8-4C37-85F8-418883CF5936}" type="presParOf" srcId="{5D943C19-3D66-41FD-B3F8-67277CFD4E1D}" destId="{6ACAEBF3-2D45-479B-AF18-50256BF2B6CE}" srcOrd="0" destOrd="0" presId="urn:microsoft.com/office/officeart/2005/8/layout/pyramid1"/>
    <dgm:cxn modelId="{3E5F7DD4-A8FF-4289-82F9-5334191C92BD}" type="presParOf" srcId="{5D943C19-3D66-41FD-B3F8-67277CFD4E1D}" destId="{444D9764-6BA4-427B-BD71-BE1EB26618A0}"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1CFAA9-7A32-488A-876C-1974EB14D1D8}">
      <dsp:nvSpPr>
        <dsp:cNvPr id="0" name=""/>
        <dsp:cNvSpPr/>
      </dsp:nvSpPr>
      <dsp:spPr>
        <a:xfrm>
          <a:off x="1752600" y="0"/>
          <a:ext cx="3505200" cy="2298700"/>
        </a:xfrm>
        <a:prstGeom prst="trapezoid">
          <a:avLst>
            <a:gd name="adj" fmla="val 7624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sk-SK" sz="2800" kern="1200" dirty="0" smtClean="0">
              <a:solidFill>
                <a:schemeClr val="bg1"/>
              </a:solidFill>
            </a:rPr>
            <a:t>Journal </a:t>
          </a:r>
        </a:p>
        <a:p>
          <a:pPr lvl="0" algn="ctr" defTabSz="1244600">
            <a:lnSpc>
              <a:spcPct val="90000"/>
            </a:lnSpc>
            <a:spcBef>
              <a:spcPct val="0"/>
            </a:spcBef>
            <a:spcAft>
              <a:spcPct val="35000"/>
            </a:spcAft>
          </a:pPr>
          <a:r>
            <a:rPr lang="sk-SK" sz="2800" kern="1200" dirty="0" smtClean="0">
              <a:solidFill>
                <a:schemeClr val="bg1"/>
              </a:solidFill>
            </a:rPr>
            <a:t>Citation </a:t>
          </a:r>
        </a:p>
        <a:p>
          <a:pPr lvl="0" algn="ctr" defTabSz="1244600">
            <a:lnSpc>
              <a:spcPct val="90000"/>
            </a:lnSpc>
            <a:spcBef>
              <a:spcPct val="0"/>
            </a:spcBef>
            <a:spcAft>
              <a:spcPct val="35000"/>
            </a:spcAft>
          </a:pPr>
          <a:r>
            <a:rPr lang="sk-SK" sz="2800" kern="1200" dirty="0" smtClean="0">
              <a:solidFill>
                <a:schemeClr val="bg1"/>
              </a:solidFill>
            </a:rPr>
            <a:t>Report</a:t>
          </a:r>
          <a:endParaRPr lang="en-US" sz="2800" kern="1200" dirty="0">
            <a:solidFill>
              <a:schemeClr val="bg1"/>
            </a:solidFill>
          </a:endParaRPr>
        </a:p>
      </dsp:txBody>
      <dsp:txXfrm>
        <a:off x="1752600" y="0"/>
        <a:ext cx="3505200" cy="2298700"/>
      </dsp:txXfrm>
    </dsp:sp>
    <dsp:sp modelId="{6ACAEBF3-2D45-479B-AF18-50256BF2B6CE}">
      <dsp:nvSpPr>
        <dsp:cNvPr id="0" name=""/>
        <dsp:cNvSpPr/>
      </dsp:nvSpPr>
      <dsp:spPr>
        <a:xfrm>
          <a:off x="0" y="2286011"/>
          <a:ext cx="7010400" cy="2298700"/>
        </a:xfrm>
        <a:prstGeom prst="trapezoid">
          <a:avLst>
            <a:gd name="adj" fmla="val 7624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k-SK" sz="2800" kern="1200" dirty="0" smtClean="0">
              <a:solidFill>
                <a:schemeClr val="bg1"/>
              </a:solidFill>
            </a:rPr>
            <a:t>Web of Science</a:t>
          </a:r>
        </a:p>
      </dsp:txBody>
      <dsp:txXfrm>
        <a:off x="1226819" y="2286011"/>
        <a:ext cx="4556760" cy="22987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AB3761-F393-49F5-8D5B-36FE8BB621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solidFill>
                  <a:srgbClr val="006600"/>
                </a:solidFill>
              </a:rPr>
              <a:t>To better gauge the impact of journals within fields where influence of published research evolves over a longer period of time than presented by the traditional 2-Year Impact Factor.</a:t>
            </a:r>
            <a:endParaRPr lang="en-US" smtClean="0"/>
          </a:p>
        </p:txBody>
      </p:sp>
      <p:sp>
        <p:nvSpPr>
          <p:cNvPr id="61444" name="Slide Number Placeholder 3"/>
          <p:cNvSpPr>
            <a:spLocks noGrp="1"/>
          </p:cNvSpPr>
          <p:nvPr>
            <p:ph type="sldNum" sz="quarter" idx="5"/>
          </p:nvPr>
        </p:nvSpPr>
        <p:spPr>
          <a:noFill/>
        </p:spPr>
        <p:txBody>
          <a:bodyPr/>
          <a:lstStyle/>
          <a:p>
            <a:fld id="{CB4FC06F-EBB5-4BF8-89F7-D35236155763}"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The Impact Factor box plot depicts the distribution of Impact Factors for all journals in the category. The horizontal line that forms the top of the box is the 75th percentile. The horizontal line that forms the bottom is the 25th percentile. The horizontal line that intersects the box is the median Impact Factor for the category. The cross represents the mean value.</a:t>
            </a:r>
          </a:p>
          <a:p>
            <a:endParaRPr lang="en-US" smtClean="0"/>
          </a:p>
          <a:p>
            <a:r>
              <a:rPr lang="en-US" smtClean="0"/>
              <a:t>Horizontal lines above and below the box represent maximum and minimum values that are no more than 1.5 times the span of the interquartile range, which is the range of values between the 25th and the 75th percentiles. These lines are commonly referred to as "whiskers." </a:t>
            </a:r>
          </a:p>
          <a:p>
            <a:r>
              <a:rPr lang="en-US" smtClean="0"/>
              <a:t>An open circle represents an outlier, which is a single value greater or less than the extremes indicated by the whiskers. </a:t>
            </a:r>
          </a:p>
          <a:p>
            <a:endParaRPr lang="en-US" smtClean="0"/>
          </a:p>
        </p:txBody>
      </p:sp>
      <p:sp>
        <p:nvSpPr>
          <p:cNvPr id="62468" name="Slide Number Placeholder 3"/>
          <p:cNvSpPr>
            <a:spLocks noGrp="1"/>
          </p:cNvSpPr>
          <p:nvPr>
            <p:ph type="sldNum" sz="quarter" idx="5"/>
          </p:nvPr>
        </p:nvSpPr>
        <p:spPr>
          <a:noFill/>
        </p:spPr>
        <p:txBody>
          <a:bodyPr/>
          <a:lstStyle/>
          <a:p>
            <a:fld id="{2736A07C-DC41-4D72-90D0-8C9601A2843C}"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p:txBody>
          <a:bodyPr/>
          <a:lstStyle/>
          <a:p>
            <a:pPr>
              <a:defRPr/>
            </a:pPr>
            <a:fld id="{AFCC84E4-942C-4A4D-AC84-F233CE28BE84}" type="slidenum">
              <a:rPr lang="en-US" smtClean="0"/>
              <a:pPr>
                <a:defRPr/>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defRPr/>
            </a:pPr>
            <a:r>
              <a:rPr lang="en-US" dirty="0" smtClean="0"/>
              <a:t>The Eigenfactor Score of Journal X is defined as </a:t>
            </a:r>
            <a:r>
              <a:rPr lang="en-US" b="1" dirty="0" smtClean="0"/>
              <a:t>the percentage </a:t>
            </a:r>
            <a:r>
              <a:rPr lang="en-US" dirty="0" smtClean="0"/>
              <a:t>of the </a:t>
            </a:r>
            <a:r>
              <a:rPr lang="en-US" b="1" dirty="0" smtClean="0"/>
              <a:t>total weighted citations </a:t>
            </a:r>
            <a:r>
              <a:rPr lang="en-US" dirty="0" smtClean="0"/>
              <a:t>that Journal X receives from all source journals within the JCR. </a:t>
            </a:r>
            <a:r>
              <a:rPr lang="en-US" b="1" u="sng" dirty="0" smtClean="0">
                <a:solidFill>
                  <a:schemeClr val="accent6"/>
                </a:solidFill>
                <a:sym typeface="Wingdings" pitchFamily="2" charset="2"/>
              </a:rPr>
              <a:t>All scores sum to 100.</a:t>
            </a:r>
            <a:endParaRPr lang="en-US" dirty="0" smtClean="0"/>
          </a:p>
          <a:p>
            <a:pPr>
              <a:buFont typeface="Arial" pitchFamily="34" charset="0"/>
              <a:buChar char="•"/>
              <a:defRPr/>
            </a:pPr>
            <a:endParaRPr lang="en-US" dirty="0" smtClean="0"/>
          </a:p>
          <a:p>
            <a:pPr>
              <a:buFont typeface="Arial" pitchFamily="34" charset="0"/>
              <a:buChar char="•"/>
              <a:defRPr/>
            </a:pPr>
            <a:r>
              <a:rPr lang="en-US" dirty="0" smtClean="0"/>
              <a:t>With Impact Factor, we’re considering raw citations</a:t>
            </a:r>
            <a:r>
              <a:rPr lang="en-US" dirty="0" smtClean="0">
                <a:sym typeface="Wingdings" pitchFamily="2" charset="2"/>
              </a:rPr>
              <a:t>.  On the other hand, </a:t>
            </a:r>
            <a:r>
              <a:rPr lang="en-US" dirty="0" smtClean="0"/>
              <a:t>Eigenfactor score accounts for the importance of the journals contributing the raw citations.  The idea is to acknowledge that a single citation from a high-quality journal may be more valuable than multiple citations from peripheral publications. </a:t>
            </a:r>
          </a:p>
          <a:p>
            <a:pPr>
              <a:buFont typeface="Arial" pitchFamily="34" charset="0"/>
              <a:buNone/>
              <a:defRPr/>
            </a:pPr>
            <a:endParaRPr lang="en-US" dirty="0" smtClean="0">
              <a:sym typeface="Wingdings" pitchFamily="2" charset="2"/>
            </a:endParaRPr>
          </a:p>
          <a:p>
            <a:pPr>
              <a:buFont typeface="Arial" pitchFamily="34" charset="0"/>
              <a:buChar char="•"/>
              <a:defRPr/>
            </a:pPr>
            <a:r>
              <a:rPr lang="en-US" dirty="0" smtClean="0"/>
              <a:t>Where Impact Factor measures the average impact of an article published in a given journal, Eigenfactor is concerned with measuring the total contribution/value of a journal to the scientific community. Eigenfactor Score provides a measure of the total influence that a journal provides, rather than a measure of influence per article. </a:t>
            </a:r>
          </a:p>
          <a:p>
            <a:pPr>
              <a:buFont typeface="Arial" pitchFamily="34" charset="0"/>
              <a:buNone/>
              <a:defRPr/>
            </a:pPr>
            <a:endParaRPr lang="en-US" dirty="0" smtClean="0"/>
          </a:p>
          <a:p>
            <a:pPr>
              <a:buFont typeface="Arial" pitchFamily="34" charset="0"/>
              <a:buChar char="•"/>
              <a:defRPr/>
            </a:pPr>
            <a:r>
              <a:rPr lang="en-US" dirty="0" smtClean="0"/>
              <a:t>Impact Factor includes a much greater element of “timeliness”, given its 2-yr window of cited works, and focuses on one-to-one citation relationships among journals. On the other hand, Eigenfactor measures the total influence of a journal on the scholarly literature: the total value provided by all of the articles published in that journal in a year.</a:t>
            </a:r>
          </a:p>
          <a:p>
            <a:pPr>
              <a:defRPr/>
            </a:pPr>
            <a:endParaRPr lang="en-US" dirty="0" smtClean="0"/>
          </a:p>
          <a:p>
            <a:pPr>
              <a:defRPr/>
            </a:pPr>
            <a:endParaRPr lang="en-US" dirty="0"/>
          </a:p>
        </p:txBody>
      </p:sp>
      <p:sp>
        <p:nvSpPr>
          <p:cNvPr id="52228" name="Slide Number Placeholder 3"/>
          <p:cNvSpPr>
            <a:spLocks noGrp="1"/>
          </p:cNvSpPr>
          <p:nvPr>
            <p:ph type="sldNum" sz="quarter" idx="5"/>
          </p:nvPr>
        </p:nvSpPr>
        <p:spPr/>
        <p:txBody>
          <a:bodyPr/>
          <a:lstStyle/>
          <a:p>
            <a:pPr>
              <a:defRPr/>
            </a:pPr>
            <a:fld id="{0F90286D-A8EB-46AC-BC21-DC8E7A8484AA}" type="slidenum">
              <a:rPr lang="en-US" smtClean="0"/>
              <a:pPr>
                <a:defRPr/>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buFont typeface="Arial" pitchFamily="34" charset="0"/>
              <a:buChar char="•"/>
              <a:defRPr/>
            </a:pPr>
            <a:r>
              <a:rPr lang="en-US" sz="1600" dirty="0" smtClean="0">
                <a:solidFill>
                  <a:srgbClr val="FF0000"/>
                </a:solidFill>
              </a:rPr>
              <a:t>As with Eigenfactor Score, Article Influence Score:</a:t>
            </a:r>
          </a:p>
          <a:p>
            <a:pPr lvl="2">
              <a:buFont typeface="Arial" pitchFamily="34" charset="0"/>
              <a:buChar char="•"/>
              <a:defRPr/>
            </a:pPr>
            <a:r>
              <a:rPr lang="en-US" sz="1600" dirty="0" smtClean="0">
                <a:solidFill>
                  <a:srgbClr val="FF0000"/>
                </a:solidFill>
              </a:rPr>
              <a:t>Uses the structure of the entire citation network to evaluate the importance of each journal, based on </a:t>
            </a:r>
            <a:r>
              <a:rPr lang="en-US" sz="1600" b="1" i="1" dirty="0" smtClean="0">
                <a:solidFill>
                  <a:srgbClr val="FF0000"/>
                </a:solidFill>
              </a:rPr>
              <a:t>JCR</a:t>
            </a:r>
            <a:r>
              <a:rPr lang="en-US" sz="1600" dirty="0" smtClean="0">
                <a:solidFill>
                  <a:srgbClr val="FF0000"/>
                </a:solidFill>
              </a:rPr>
              <a:t> data.</a:t>
            </a:r>
          </a:p>
          <a:p>
            <a:pPr lvl="2">
              <a:buFont typeface="Arial" pitchFamily="34" charset="0"/>
              <a:buChar char="•"/>
              <a:defRPr/>
            </a:pPr>
            <a:r>
              <a:rPr lang="en-US" sz="1600" dirty="0" smtClean="0">
                <a:solidFill>
                  <a:srgbClr val="FF0000"/>
                </a:solidFill>
              </a:rPr>
              <a:t>Does not consider self-citations</a:t>
            </a:r>
          </a:p>
          <a:p>
            <a:pPr>
              <a:buFont typeface="Arial" pitchFamily="34" charset="0"/>
              <a:buChar char="•"/>
              <a:defRPr/>
            </a:pPr>
            <a:r>
              <a:rPr lang="en-US" sz="1600" dirty="0" smtClean="0">
                <a:solidFill>
                  <a:srgbClr val="FF0000"/>
                </a:solidFill>
              </a:rPr>
              <a:t>Where Eigenfactor Score can be described as presenting the total collective value provided by all of the articles published in a journal in a year, </a:t>
            </a:r>
            <a:r>
              <a:rPr lang="en-US" sz="1600" b="1" dirty="0" smtClean="0">
                <a:solidFill>
                  <a:srgbClr val="FF0000"/>
                </a:solidFill>
              </a:rPr>
              <a:t>Article Influence Score measures the average influence of individual articles appearing in the same journal, translating to the importance of an article published in that journal.</a:t>
            </a:r>
          </a:p>
          <a:p>
            <a:pPr>
              <a:buFont typeface="Arial" pitchFamily="34" charset="0"/>
              <a:buChar char="•"/>
              <a:defRPr/>
            </a:pPr>
            <a:r>
              <a:rPr lang="en-US" sz="1600" dirty="0" smtClean="0">
                <a:solidFill>
                  <a:srgbClr val="FF0000"/>
                </a:solidFill>
              </a:rPr>
              <a:t>Because it presents an average for article-level influence, Article Influence is more like the Impact Factor than Eigenfactor Score– though keep in mind the methodology is quite different and therefore provides a perspective different from (but complementary to) Impact Factor. </a:t>
            </a:r>
          </a:p>
          <a:p>
            <a:pPr>
              <a:buFont typeface="Arial" pitchFamily="34" charset="0"/>
              <a:buChar char="•"/>
              <a:defRPr/>
            </a:pPr>
            <a:endParaRPr lang="en-US" dirty="0" smtClean="0"/>
          </a:p>
          <a:p>
            <a:pPr>
              <a:buFont typeface="Arial" pitchFamily="34" charset="0"/>
              <a:buChar char="•"/>
              <a:defRPr/>
            </a:pPr>
            <a:r>
              <a:rPr lang="en-US" dirty="0" smtClean="0"/>
              <a:t>The </a:t>
            </a:r>
            <a:r>
              <a:rPr lang="en-US" i="1" dirty="0" smtClean="0"/>
              <a:t>Article Influence</a:t>
            </a:r>
            <a:r>
              <a:rPr lang="en-US" dirty="0" smtClean="0"/>
              <a:t> determines the average influence of a journal's articles over the first five years after publication.  It is calculated by dividing a journal’s </a:t>
            </a:r>
            <a:r>
              <a:rPr lang="en-US" i="1" dirty="0" smtClean="0"/>
              <a:t>Eigenfactor</a:t>
            </a:r>
            <a:r>
              <a:rPr lang="en-US" dirty="0" smtClean="0"/>
              <a:t> Score by the number of articles in the journal, normalized as a fraction of all articles in all publications.  This measure is roughly analogous to the 5-Year Journal Impact Factor in that it is a ratio of a journal’s citation influence to the size of the journal’s article contribution over a period of five years.</a:t>
            </a:r>
          </a:p>
          <a:p>
            <a:pPr>
              <a:buFont typeface="Arial" pitchFamily="34" charset="0"/>
              <a:buChar char="•"/>
              <a:defRPr/>
            </a:pPr>
            <a:endParaRPr lang="en-US" dirty="0" smtClean="0"/>
          </a:p>
          <a:p>
            <a:pPr>
              <a:buFont typeface="Arial" pitchFamily="34" charset="0"/>
              <a:buChar char="•"/>
              <a:defRPr/>
            </a:pPr>
            <a:r>
              <a:rPr lang="en-US" b="1" u="sng" dirty="0" smtClean="0">
                <a:solidFill>
                  <a:schemeClr val="accent6"/>
                </a:solidFill>
                <a:sym typeface="Wingdings" pitchFamily="2" charset="2"/>
              </a:rPr>
              <a:t>All scores expressed in relation to 1</a:t>
            </a:r>
            <a:r>
              <a:rPr lang="en-US" dirty="0" smtClean="0">
                <a:sym typeface="Wingdings" pitchFamily="2" charset="2"/>
              </a:rPr>
              <a:t>  </a:t>
            </a:r>
            <a:r>
              <a:rPr lang="en-US" dirty="0" smtClean="0"/>
              <a:t>The mean </a:t>
            </a:r>
            <a:r>
              <a:rPr lang="en-US" i="1" dirty="0" smtClean="0"/>
              <a:t>Article Influence</a:t>
            </a:r>
            <a:r>
              <a:rPr lang="en-US" dirty="0" smtClean="0"/>
              <a:t> Score is 1.00. A score greater than 1.00 indicates that each article in the journal has above-average influence. A score less than 1.00 indicates that each article in the journal has below-average influence.</a:t>
            </a:r>
          </a:p>
          <a:p>
            <a:pPr>
              <a:defRPr/>
            </a:pPr>
            <a:endParaRPr lang="en-US" dirty="0"/>
          </a:p>
        </p:txBody>
      </p:sp>
      <p:sp>
        <p:nvSpPr>
          <p:cNvPr id="53252" name="Slide Number Placeholder 3"/>
          <p:cNvSpPr>
            <a:spLocks noGrp="1"/>
          </p:cNvSpPr>
          <p:nvPr>
            <p:ph type="sldNum" sz="quarter" idx="5"/>
          </p:nvPr>
        </p:nvSpPr>
        <p:spPr/>
        <p:txBody>
          <a:bodyPr/>
          <a:lstStyle/>
          <a:p>
            <a:pPr>
              <a:defRPr/>
            </a:pPr>
            <a:fld id="{E2897532-565C-40FA-A8A2-F1485EB0A63D}" type="slidenum">
              <a:rPr lang="en-US" smtClean="0"/>
              <a:pPr>
                <a:defRPr/>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t>There are inherent differences in the citation behaviors of different disciplines and it is essential to understand these differences to use journal metrics effectively. </a:t>
            </a:r>
          </a:p>
          <a:p>
            <a:r>
              <a:rPr lang="en-US" dirty="0" smtClean="0"/>
              <a:t>For example there are huge differences with the size of different categories, the number of journals in each category, the number of articles and the number of citations to those articles, by understanding more about the category as a whole you can understand the context and relevance of impact factors and other metrics in the Journal Citation Reports. </a:t>
            </a:r>
          </a:p>
          <a:p>
            <a:r>
              <a:rPr lang="en-US" dirty="0" smtClean="0"/>
              <a:t>In particular there can be differences in the pace of citations to a journal, typically journals in the life sciences are cited very rapidly and the citations quickly tail off. However, in fields such mathematics or economics it takes longer for the journals to be cited  and their impact is extended over a longer period of time. </a:t>
            </a:r>
          </a:p>
          <a:p>
            <a:r>
              <a:rPr lang="en-US" dirty="0" smtClean="0"/>
              <a:t>This is demonstrated with this graph, which shows what percentage of total citations in that category occurred in a given year. We can see that for the category Genetics &amp; Heredity the peak of citation activity is reached in the second year after publication, whereas in the field of Economics it takes 5 years to reach the peak. </a:t>
            </a:r>
          </a:p>
          <a:p>
            <a:r>
              <a:rPr lang="en-US" dirty="0" smtClean="0"/>
              <a:t>The area shaded in grey represents the data that is used to calculate the traditional 2 year Impact Factor. As can be seen from this graph, the ratio of the overall citation history to the subset used in the calculation of the Impact Factor is much higher in the life sciences than it is in slower moving fields. </a:t>
            </a:r>
          </a:p>
        </p:txBody>
      </p:sp>
      <p:sp>
        <p:nvSpPr>
          <p:cNvPr id="553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301" tIns="46150" rIns="92301" bIns="46150" anchor="b"/>
          <a:lstStyle/>
          <a:p>
            <a:pPr algn="r" defTabSz="922338"/>
            <a:fld id="{5AB0F577-2FBD-40CC-9A0C-2C6B0F4250C6}" type="slidenum">
              <a:rPr lang="en-GB" sz="1200"/>
              <a:pPr algn="r" defTabSz="922338"/>
              <a:t>8</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a:ln w="9525">
            <a:noFill/>
            <a:miter lim="800000"/>
            <a:headEnd/>
            <a:tailEnd/>
          </a:ln>
        </p:spPr>
      </p:pic>
      <p:pic>
        <p:nvPicPr>
          <p:cNvPr id="5" name="Picture 3"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a:ln w="9525">
            <a:noFill/>
            <a:miter lim="800000"/>
            <a:headEnd/>
            <a:tailEnd/>
          </a:ln>
        </p:spPr>
      </p:pic>
      <p:sp>
        <p:nvSpPr>
          <p:cNvPr id="6" name="Line 6"/>
          <p:cNvSpPr>
            <a:spLocks noChangeShapeType="1"/>
          </p:cNvSpPr>
          <p:nvPr/>
        </p:nvSpPr>
        <p:spPr bwMode="auto">
          <a:xfrm>
            <a:off x="355600" y="2060575"/>
            <a:ext cx="8410575" cy="0"/>
          </a:xfrm>
          <a:prstGeom prst="line">
            <a:avLst/>
          </a:prstGeom>
          <a:noFill/>
          <a:ln w="24130" cap="rnd">
            <a:solidFill>
              <a:schemeClr val="tx1"/>
            </a:solidFill>
            <a:prstDash val="sysDot"/>
            <a:round/>
            <a:headEnd/>
            <a:tailEnd/>
          </a:ln>
          <a:effectLst/>
        </p:spPr>
        <p:txBody>
          <a:bodyPr/>
          <a:lstStyle/>
          <a:p>
            <a:pPr>
              <a:defRPr/>
            </a:pPr>
            <a:endParaRPr lang="en-US"/>
          </a:p>
        </p:txBody>
      </p:sp>
      <p:pic>
        <p:nvPicPr>
          <p:cNvPr id="7" name="Picture 7" descr="titleMaster_Logo600idx"/>
          <p:cNvPicPr>
            <a:picLocks noChangeAspect="1" noChangeArrowheads="1"/>
          </p:cNvPicPr>
          <p:nvPr/>
        </p:nvPicPr>
        <p:blipFill>
          <a:blip r:embed="rId3" cstate="print"/>
          <a:srcRect/>
          <a:stretch>
            <a:fillRect/>
          </a:stretch>
        </p:blipFill>
        <p:spPr bwMode="hidden">
          <a:xfrm>
            <a:off x="6045200" y="5965825"/>
            <a:ext cx="2746375" cy="892175"/>
          </a:xfrm>
          <a:prstGeom prst="rect">
            <a:avLst/>
          </a:prstGeom>
          <a:noFill/>
          <a:ln w="9525">
            <a:noFill/>
            <a:miter lim="800000"/>
            <a:headEnd/>
            <a:tailEnd/>
          </a:ln>
        </p:spPr>
      </p:pic>
      <p:sp>
        <p:nvSpPr>
          <p:cNvPr id="10244" name="Rectangle 4"/>
          <p:cNvSpPr>
            <a:spLocks noGrp="1" noChangeArrowheads="1"/>
          </p:cNvSpPr>
          <p:nvPr>
            <p:ph type="ctrTitle"/>
          </p:nvPr>
        </p:nvSpPr>
        <p:spPr>
          <a:xfrm>
            <a:off x="361950" y="292100"/>
            <a:ext cx="8382000" cy="1665288"/>
          </a:xfrm>
        </p:spPr>
        <p:txBody>
          <a:bodyPr/>
          <a:lstStyle>
            <a:lvl1pPr>
              <a:defRPr sz="4200"/>
            </a:lvl1pPr>
          </a:lstStyle>
          <a:p>
            <a:r>
              <a:rPr lang="en-US" smtClean="0"/>
              <a:t>Click to edit Master title style</a:t>
            </a:r>
            <a:endParaRPr lang="en-US"/>
          </a:p>
        </p:txBody>
      </p:sp>
      <p:sp>
        <p:nvSpPr>
          <p:cNvPr id="10245" name="Rectangle 5"/>
          <p:cNvSpPr>
            <a:spLocks noGrp="1" noChangeArrowheads="1"/>
          </p:cNvSpPr>
          <p:nvPr>
            <p:ph type="subTitle" idx="1"/>
          </p:nvPr>
        </p:nvSpPr>
        <p:spPr>
          <a:xfrm>
            <a:off x="361950" y="2390775"/>
            <a:ext cx="8382000" cy="1800225"/>
          </a:xfrm>
        </p:spPr>
        <p:txBody>
          <a:bodyPr rIns="0"/>
          <a:lstStyle>
            <a:lvl1pPr>
              <a:spcBef>
                <a:spcPct val="0"/>
              </a:spcBef>
              <a:defRPr sz="1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2780637-C014-4988-9465-22E965F552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0"/>
            <a:ext cx="1860550" cy="5641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457200"/>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AF818FC-86D8-435E-86F6-455E626CBE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03ECF1C-AE77-471B-8B1F-17910FD779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C2BA17F-8562-4228-B354-2F62A466E2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FD522757-C9A8-43AD-B710-8ED41069B1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ACE1010-0946-4BE7-B0F9-DAA8425FAC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BE49804-3DB5-433D-BE38-A3F511B4AA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9087A92-DB7C-49BF-B17D-364B146CB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70293C3-EF92-4D88-9368-74710A8938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A8BA6FC-DBA3-4E66-8314-8758DFCA6E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TR_SlideLogo_BW600"/>
          <p:cNvPicPr>
            <a:picLocks noChangeAspect="1" noChangeArrowheads="1"/>
          </p:cNvPicPr>
          <p:nvPr/>
        </p:nvPicPr>
        <p:blipFill>
          <a:blip r:embed="rId13" cstate="print"/>
          <a:srcRect/>
          <a:stretch>
            <a:fillRect/>
          </a:stretch>
        </p:blipFill>
        <p:spPr bwMode="auto">
          <a:xfrm>
            <a:off x="371475" y="6315075"/>
            <a:ext cx="1652588" cy="536575"/>
          </a:xfrm>
          <a:prstGeom prst="rect">
            <a:avLst/>
          </a:prstGeom>
          <a:noFill/>
          <a:ln w="9525">
            <a:noFill/>
            <a:miter lim="800000"/>
            <a:headEnd/>
            <a:tailEnd/>
          </a:ln>
        </p:spPr>
      </p:pic>
      <p:pic>
        <p:nvPicPr>
          <p:cNvPr id="2051" name="Picture 3" descr="slideMaster_Logo600"/>
          <p:cNvPicPr>
            <a:picLocks noChangeAspect="1" noChangeArrowheads="1"/>
          </p:cNvPicPr>
          <p:nvPr/>
        </p:nvPicPr>
        <p:blipFill>
          <a:blip r:embed="rId14" cstate="print"/>
          <a:srcRect/>
          <a:stretch>
            <a:fillRect/>
          </a:stretch>
        </p:blipFill>
        <p:spPr bwMode="hidden">
          <a:xfrm>
            <a:off x="377825" y="6323013"/>
            <a:ext cx="1644650" cy="528637"/>
          </a:xfrm>
          <a:prstGeom prst="rect">
            <a:avLst/>
          </a:prstGeom>
          <a:noFill/>
          <a:ln w="9525">
            <a:noFill/>
            <a:miter lim="800000"/>
            <a:headEnd/>
            <a:tailEnd/>
          </a:ln>
        </p:spPr>
      </p:pic>
      <p:sp>
        <p:nvSpPr>
          <p:cNvPr id="9221"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E3B157CB-B8F4-4639-A8DA-6F38928504EE}" type="slidenum">
              <a:rPr lang="en-US"/>
              <a:pPr>
                <a:defRPr/>
              </a:pPr>
              <a:t>‹#›</a:t>
            </a:fld>
            <a:endParaRPr lang="en-US"/>
          </a:p>
        </p:txBody>
      </p:sp>
      <p:sp>
        <p:nvSpPr>
          <p:cNvPr id="2053" name="Rectangle 6"/>
          <p:cNvSpPr>
            <a:spLocks noGrp="1" noChangeArrowheads="1"/>
          </p:cNvSpPr>
          <p:nvPr>
            <p:ph type="title"/>
          </p:nvPr>
        </p:nvSpPr>
        <p:spPr bwMode="auto">
          <a:xfrm>
            <a:off x="850900" y="457200"/>
            <a:ext cx="7445375"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4" name="Rectangle 7"/>
          <p:cNvSpPr>
            <a:spLocks noGrp="1" noChangeArrowheads="1"/>
          </p:cNvSpPr>
          <p:nvPr>
            <p:ph type="body" idx="1"/>
          </p:nvPr>
        </p:nvSpPr>
        <p:spPr bwMode="auto">
          <a:xfrm>
            <a:off x="850900" y="1528763"/>
            <a:ext cx="74453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Line 8"/>
          <p:cNvSpPr>
            <a:spLocks noChangeShapeType="1"/>
          </p:cNvSpPr>
          <p:nvPr/>
        </p:nvSpPr>
        <p:spPr bwMode="auto">
          <a:xfrm>
            <a:off x="850900" y="1371600"/>
            <a:ext cx="7445375" cy="1588"/>
          </a:xfrm>
          <a:prstGeom prst="line">
            <a:avLst/>
          </a:prstGeom>
          <a:noFill/>
          <a:ln w="24130" cap="rnd">
            <a:solidFill>
              <a:schemeClr val="tx1"/>
            </a:solidFill>
            <a:prstDash val="sysDot"/>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287338" indent="-285750" algn="l" rtl="0" eaLnBrk="0" fontAlgn="base" hangingPunct="0">
        <a:spcBef>
          <a:spcPct val="50000"/>
        </a:spcBef>
        <a:spcAft>
          <a:spcPct val="0"/>
        </a:spcAft>
        <a:buChar char="•"/>
        <a:defRPr sz="2400">
          <a:solidFill>
            <a:schemeClr val="tx1"/>
          </a:solidFill>
          <a:latin typeface="+mn-lt"/>
        </a:defRPr>
      </a:lvl2pPr>
      <a:lvl3pPr marL="569913" indent="-280988" algn="l" rtl="0" eaLnBrk="0" fontAlgn="base" hangingPunct="0">
        <a:spcBef>
          <a:spcPct val="30000"/>
        </a:spcBef>
        <a:spcAft>
          <a:spcPct val="0"/>
        </a:spcAft>
        <a:buFont typeface="Arial" charset="0"/>
        <a:buChar char="–"/>
        <a:defRPr sz="2000">
          <a:solidFill>
            <a:schemeClr val="tx1"/>
          </a:solidFill>
          <a:latin typeface="+mn-lt"/>
        </a:defRPr>
      </a:lvl3pPr>
      <a:lvl4pPr marL="852488" indent="-280988" algn="l" rtl="0" eaLnBrk="0" fontAlgn="base" hangingPunct="0">
        <a:spcBef>
          <a:spcPct val="25000"/>
        </a:spcBef>
        <a:spcAft>
          <a:spcPct val="0"/>
        </a:spcAft>
        <a:buChar char="•"/>
        <a:defRPr sz="2000">
          <a:solidFill>
            <a:schemeClr val="tx1"/>
          </a:solidFill>
          <a:latin typeface="+mn-lt"/>
        </a:defRPr>
      </a:lvl4pPr>
      <a:lvl5pPr marL="1135063" indent="-280988" algn="l" rtl="0" eaLnBrk="0" fontAlgn="base" hangingPunct="0">
        <a:spcBef>
          <a:spcPct val="20000"/>
        </a:spcBef>
        <a:spcAft>
          <a:spcPct val="20000"/>
        </a:spcAft>
        <a:buFont typeface="Arial" charset="0"/>
        <a:buChar char="–"/>
        <a:defRPr sz="1600">
          <a:solidFill>
            <a:schemeClr val="tx1"/>
          </a:solidFill>
          <a:latin typeface="+mn-lt"/>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igenfactor.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cience.thomsonreuters.com/suppor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eniko.szasz@thomsonreuter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igenfactor.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2514600"/>
            <a:ext cx="8458200" cy="1665288"/>
          </a:xfrm>
        </p:spPr>
        <p:txBody>
          <a:bodyPr/>
          <a:lstStyle/>
          <a:p>
            <a:pPr eaLnBrk="1" hangingPunct="1"/>
            <a:r>
              <a:rPr lang="en-US" dirty="0" smtClean="0"/>
              <a:t>Journal Citation Reports</a:t>
            </a:r>
          </a:p>
        </p:txBody>
      </p:sp>
      <p:sp>
        <p:nvSpPr>
          <p:cNvPr id="4099" name="Rectangle 3"/>
          <p:cNvSpPr>
            <a:spLocks noGrp="1" noChangeArrowheads="1"/>
          </p:cNvSpPr>
          <p:nvPr>
            <p:ph type="subTitle" idx="1"/>
          </p:nvPr>
        </p:nvSpPr>
        <p:spPr>
          <a:xfrm>
            <a:off x="381000" y="4343400"/>
            <a:ext cx="8382000" cy="1800225"/>
          </a:xfrm>
        </p:spPr>
        <p:txBody>
          <a:bodyPr/>
          <a:lstStyle/>
          <a:p>
            <a:pPr marL="0" indent="0" eaLnBrk="1" hangingPunct="1">
              <a:buFontTx/>
              <a:buNone/>
            </a:pPr>
            <a:r>
              <a:rPr lang="hu-HU" smtClean="0"/>
              <a:t>Tóth Szász Enikő</a:t>
            </a:r>
            <a:endParaRPr lang="en-US" dirty="0" smtClean="0"/>
          </a:p>
          <a:p>
            <a:pPr marL="0" indent="0" eaLnBrk="1" hangingPunct="1">
              <a:buFontTx/>
              <a:buNone/>
            </a:pPr>
            <a:r>
              <a:rPr lang="en-US" dirty="0" smtClean="0"/>
              <a:t>Customer Education </a:t>
            </a:r>
            <a:r>
              <a:rPr lang="hu-HU" dirty="0" smtClean="0"/>
              <a:t>Specialist</a:t>
            </a:r>
            <a:endParaRPr lang="en-US" dirty="0" smtClean="0"/>
          </a:p>
          <a:p>
            <a:pPr marL="0" indent="0" eaLnBrk="1" hangingPunct="1">
              <a:buFontTx/>
              <a:buNone/>
            </a:pPr>
            <a:r>
              <a:rPr lang="hu-HU" dirty="0" smtClean="0"/>
              <a:t>eniko.szasz</a:t>
            </a:r>
            <a:r>
              <a:rPr lang="en-US" dirty="0" smtClean="0"/>
              <a:t>@</a:t>
            </a:r>
            <a:r>
              <a:rPr lang="en-US" dirty="0" err="1" smtClean="0"/>
              <a:t>thomsonreuters.com</a:t>
            </a:r>
            <a:endParaRPr lang="en-US" dirty="0" smtClean="0"/>
          </a:p>
          <a:p>
            <a:pPr marL="0" indent="0" eaLnBrk="1" hangingPunct="1">
              <a:buFontTx/>
              <a:buNone/>
            </a:pPr>
            <a:endParaRPr lang="en-US" dirty="0" smtClean="0"/>
          </a:p>
        </p:txBody>
      </p:sp>
      <p:pic>
        <p:nvPicPr>
          <p:cNvPr id="4" name="Picture 6" descr="water"/>
          <p:cNvPicPr>
            <a:picLocks noChangeAspect="1" noChangeArrowheads="1"/>
          </p:cNvPicPr>
          <p:nvPr/>
        </p:nvPicPr>
        <p:blipFill>
          <a:blip r:embed="rId3" cstate="print"/>
          <a:srcRect l="-189" t="9489" r="2074" b="35556"/>
          <a:stretch>
            <a:fillRect/>
          </a:stretch>
        </p:blipFill>
        <p:spPr bwMode="auto">
          <a:xfrm>
            <a:off x="381000" y="228600"/>
            <a:ext cx="8448675"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sk-SK" dirty="0" smtClean="0"/>
              <a:t>Folyóirat keresése - </a:t>
            </a:r>
            <a:r>
              <a:rPr lang="en-US" dirty="0" smtClean="0"/>
              <a:t>Journal Search</a:t>
            </a:r>
          </a:p>
        </p:txBody>
      </p:sp>
      <p:pic>
        <p:nvPicPr>
          <p:cNvPr id="10243" name="Content Placeholder 3" descr="SNAG-0001.jpg"/>
          <p:cNvPicPr>
            <a:picLocks noGrp="1" noChangeAspect="1"/>
          </p:cNvPicPr>
          <p:nvPr>
            <p:ph idx="1"/>
          </p:nvPr>
        </p:nvPicPr>
        <p:blipFill>
          <a:blip r:embed="rId3" cstate="print"/>
          <a:srcRect/>
          <a:stretch>
            <a:fillRect/>
          </a:stretch>
        </p:blipFill>
        <p:spPr>
          <a:xfrm>
            <a:off x="381000" y="1981200"/>
            <a:ext cx="8382000" cy="3429000"/>
          </a:xfrm>
          <a:ln w="19050">
            <a:solidFill>
              <a:schemeClr val="tx1"/>
            </a:solidFill>
          </a:ln>
        </p:spPr>
      </p:pic>
      <p:pic>
        <p:nvPicPr>
          <p:cNvPr id="10244" name="Picture 5" descr="2008 snip zoom.png"/>
          <p:cNvPicPr>
            <a:picLocks noChangeAspect="1"/>
          </p:cNvPicPr>
          <p:nvPr/>
        </p:nvPicPr>
        <p:blipFill>
          <a:blip r:embed="rId4" cstate="print"/>
          <a:srcRect/>
          <a:stretch>
            <a:fillRect/>
          </a:stretch>
        </p:blipFill>
        <p:spPr bwMode="auto">
          <a:xfrm>
            <a:off x="6781800" y="2286000"/>
            <a:ext cx="1971675" cy="400050"/>
          </a:xfrm>
          <a:prstGeom prst="rect">
            <a:avLst/>
          </a:prstGeom>
          <a:noFill/>
          <a:ln w="9525">
            <a:noFill/>
            <a:miter lim="800000"/>
            <a:headEnd/>
            <a:tailEnd/>
          </a:ln>
        </p:spPr>
      </p:pic>
      <p:sp>
        <p:nvSpPr>
          <p:cNvPr id="5" name="AutoShape 9"/>
          <p:cNvSpPr>
            <a:spLocks noChangeArrowheads="1"/>
          </p:cNvSpPr>
          <p:nvPr/>
        </p:nvSpPr>
        <p:spPr bwMode="auto">
          <a:xfrm>
            <a:off x="4343400" y="1447800"/>
            <a:ext cx="3352800" cy="1600200"/>
          </a:xfrm>
          <a:prstGeom prst="wedgeRoundRectCallout">
            <a:avLst>
              <a:gd name="adj1" fmla="val -92032"/>
              <a:gd name="adj2" fmla="val 47844"/>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eaLnBrk="0" hangingPunct="0">
              <a:spcBef>
                <a:spcPct val="50000"/>
              </a:spcBef>
              <a:defRPr/>
            </a:pPr>
            <a:r>
              <a:rPr lang="sk-SK" sz="1600" dirty="0" smtClean="0"/>
              <a:t>A következő információkra kereshetünk:</a:t>
            </a:r>
          </a:p>
          <a:p>
            <a:pPr eaLnBrk="0" hangingPunct="0">
              <a:spcBef>
                <a:spcPct val="50000"/>
              </a:spcBef>
              <a:defRPr/>
            </a:pPr>
            <a:r>
              <a:rPr lang="en-US" sz="1600" dirty="0" smtClean="0"/>
              <a:t>Full </a:t>
            </a:r>
            <a:r>
              <a:rPr lang="en-US" sz="1600" dirty="0"/>
              <a:t>Journal </a:t>
            </a:r>
            <a:r>
              <a:rPr lang="en-US" sz="1600" dirty="0" smtClean="0"/>
              <a:t>Title, </a:t>
            </a:r>
            <a:r>
              <a:rPr lang="en-US" sz="1600" dirty="0"/>
              <a:t>Journal Abbreviation, Title </a:t>
            </a:r>
            <a:r>
              <a:rPr lang="en-US" sz="1600" dirty="0" smtClean="0"/>
              <a:t>Word</a:t>
            </a:r>
            <a:r>
              <a:rPr lang="hu-HU" sz="1600" dirty="0" smtClean="0"/>
              <a:t> avagy </a:t>
            </a:r>
            <a:r>
              <a:rPr lang="en-US" sz="1600" dirty="0" smtClean="0"/>
              <a:t>ISSN</a:t>
            </a:r>
            <a:r>
              <a:rPr lang="en-US" sz="1600" dirty="0"/>
              <a:t>.  </a:t>
            </a:r>
            <a:r>
              <a:rPr lang="sk-SK" sz="1600" dirty="0" smtClean="0"/>
              <a:t> </a:t>
            </a:r>
            <a:endParaRPr lang="en-US" sz="1600" dirty="0"/>
          </a:p>
          <a:p>
            <a:pPr algn="ctr">
              <a:defRPr/>
            </a:pP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76200" y="1600200"/>
            <a:ext cx="8991600" cy="4492229"/>
          </a:xfrm>
          <a:prstGeom prst="rect">
            <a:avLst/>
          </a:prstGeom>
          <a:noFill/>
          <a:ln w="9525">
            <a:noFill/>
            <a:miter lim="800000"/>
            <a:headEnd/>
            <a:tailEnd/>
          </a:ln>
        </p:spPr>
      </p:pic>
      <p:sp>
        <p:nvSpPr>
          <p:cNvPr id="11266" name="Title 1"/>
          <p:cNvSpPr>
            <a:spLocks noGrp="1"/>
          </p:cNvSpPr>
          <p:nvPr>
            <p:ph type="title"/>
          </p:nvPr>
        </p:nvSpPr>
        <p:spPr/>
        <p:txBody>
          <a:bodyPr/>
          <a:lstStyle/>
          <a:p>
            <a:pPr eaLnBrk="1" hangingPunct="1"/>
            <a:r>
              <a:rPr lang="sk-SK" dirty="0" smtClean="0"/>
              <a:t>Folyóiratok összefoglaló listája</a:t>
            </a:r>
            <a:endParaRPr lang="en-US" dirty="0" smtClean="0"/>
          </a:p>
        </p:txBody>
      </p:sp>
      <p:sp>
        <p:nvSpPr>
          <p:cNvPr id="5" name="AutoShape 9"/>
          <p:cNvSpPr>
            <a:spLocks noChangeArrowheads="1"/>
          </p:cNvSpPr>
          <p:nvPr/>
        </p:nvSpPr>
        <p:spPr bwMode="auto">
          <a:xfrm>
            <a:off x="4876800" y="2057400"/>
            <a:ext cx="2514600" cy="914400"/>
          </a:xfrm>
          <a:prstGeom prst="wedgeRoundRectCallout">
            <a:avLst>
              <a:gd name="adj1" fmla="val -143494"/>
              <a:gd name="adj2" fmla="val 215552"/>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eaLnBrk="0" hangingPunct="0">
              <a:spcBef>
                <a:spcPct val="50000"/>
              </a:spcBef>
              <a:defRPr/>
            </a:pPr>
            <a:r>
              <a:rPr lang="sk-SK" sz="1600" dirty="0" smtClean="0"/>
              <a:t>A folyóirat nevére kattintunk és megjelenik a teljes bejegyzés.</a:t>
            </a:r>
            <a:endParaRPr lang="en-US" sz="1600" dirty="0"/>
          </a:p>
          <a:p>
            <a:pPr algn="ctr">
              <a:defRPr/>
            </a:pP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52400" y="1752600"/>
            <a:ext cx="8915400" cy="4247128"/>
          </a:xfrm>
          <a:prstGeom prst="rect">
            <a:avLst/>
          </a:prstGeom>
          <a:noFill/>
          <a:ln w="9525">
            <a:noFill/>
            <a:miter lim="800000"/>
            <a:headEnd/>
            <a:tailEnd/>
          </a:ln>
        </p:spPr>
      </p:pic>
      <p:sp>
        <p:nvSpPr>
          <p:cNvPr id="12291" name="Title 1"/>
          <p:cNvSpPr>
            <a:spLocks noGrp="1"/>
          </p:cNvSpPr>
          <p:nvPr>
            <p:ph type="title"/>
          </p:nvPr>
        </p:nvSpPr>
        <p:spPr/>
        <p:txBody>
          <a:bodyPr/>
          <a:lstStyle/>
          <a:p>
            <a:pPr eaLnBrk="1" hangingPunct="1"/>
            <a:r>
              <a:rPr lang="sk-SK" dirty="0" smtClean="0"/>
              <a:t>Teljes bejegyzés</a:t>
            </a:r>
            <a:endParaRPr lang="en-US" dirty="0" smtClean="0"/>
          </a:p>
        </p:txBody>
      </p:sp>
      <p:sp>
        <p:nvSpPr>
          <p:cNvPr id="5" name="AutoShape 10"/>
          <p:cNvSpPr>
            <a:spLocks noChangeArrowheads="1"/>
          </p:cNvSpPr>
          <p:nvPr/>
        </p:nvSpPr>
        <p:spPr bwMode="auto">
          <a:xfrm>
            <a:off x="3429000" y="6019800"/>
            <a:ext cx="1905000" cy="609600"/>
          </a:xfrm>
          <a:prstGeom prst="wedgeRoundRectCallout">
            <a:avLst>
              <a:gd name="adj1" fmla="val -47789"/>
              <a:gd name="adj2" fmla="val -119157"/>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Információk a kategóriáról</a:t>
            </a:r>
            <a:endParaRPr lang="en-US" sz="1600" dirty="0"/>
          </a:p>
        </p:txBody>
      </p:sp>
      <p:sp>
        <p:nvSpPr>
          <p:cNvPr id="11" name="AutoShape 10"/>
          <p:cNvSpPr>
            <a:spLocks noChangeArrowheads="1"/>
          </p:cNvSpPr>
          <p:nvPr/>
        </p:nvSpPr>
        <p:spPr bwMode="auto">
          <a:xfrm>
            <a:off x="5029200" y="1447800"/>
            <a:ext cx="2438400" cy="609600"/>
          </a:xfrm>
          <a:prstGeom prst="wedgeRoundRectCallout">
            <a:avLst>
              <a:gd name="adj1" fmla="val -45173"/>
              <a:gd name="adj2" fmla="val 138982"/>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hu-HU" sz="1600" dirty="0" smtClean="0"/>
              <a:t>A linkek a számok kalkulációihoz vezetnek</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4495800"/>
            <a:ext cx="7924800" cy="1447800"/>
          </a:xfrm>
          <a:prstGeom prst="roundRect">
            <a:avLst/>
          </a:prstGeom>
          <a:solidFill>
            <a:srgbClr val="387C2B"/>
          </a:solidFill>
          <a:ln>
            <a:solidFill>
              <a:srgbClr val="387C2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5" name="Title 1"/>
          <p:cNvSpPr>
            <a:spLocks noGrp="1"/>
          </p:cNvSpPr>
          <p:nvPr>
            <p:ph type="title"/>
          </p:nvPr>
        </p:nvSpPr>
        <p:spPr/>
        <p:txBody>
          <a:bodyPr/>
          <a:lstStyle/>
          <a:p>
            <a:pPr eaLnBrk="1" hangingPunct="1"/>
            <a:r>
              <a:rPr lang="en-US" dirty="0" smtClean="0"/>
              <a:t>Impact Factor</a:t>
            </a:r>
            <a:r>
              <a:rPr lang="hu-HU" smtClean="0"/>
              <a:t> (hatástényező)</a:t>
            </a:r>
            <a:endParaRPr lang="en-US" dirty="0" smtClean="0"/>
          </a:p>
        </p:txBody>
      </p:sp>
      <p:sp>
        <p:nvSpPr>
          <p:cNvPr id="13316" name="Rectangle 4"/>
          <p:cNvSpPr>
            <a:spLocks noChangeArrowheads="1"/>
          </p:cNvSpPr>
          <p:nvPr/>
        </p:nvSpPr>
        <p:spPr bwMode="auto">
          <a:xfrm>
            <a:off x="3048000" y="4572000"/>
            <a:ext cx="5334000" cy="1295400"/>
          </a:xfrm>
          <a:prstGeom prst="rect">
            <a:avLst/>
          </a:prstGeom>
          <a:noFill/>
          <a:ln w="9525">
            <a:noFill/>
            <a:miter lim="800000"/>
            <a:headEnd/>
            <a:tailEnd/>
          </a:ln>
          <a:scene3d>
            <a:camera prst="orthographicFront"/>
            <a:lightRig rig="threePt" dir="t"/>
          </a:scene3d>
          <a:sp3d>
            <a:bevelT/>
          </a:sp3d>
        </p:spPr>
        <p:txBody>
          <a:bodyPr/>
          <a:lstStyle/>
          <a:p>
            <a:pPr algn="ctr" eaLnBrk="0" hangingPunct="0">
              <a:defRPr/>
            </a:pPr>
            <a:r>
              <a:rPr lang="sk-SK" sz="1600" dirty="0" smtClean="0">
                <a:solidFill>
                  <a:schemeClr val="bg1"/>
                </a:solidFill>
              </a:rPr>
              <a:t>Hivatkozások száma az aktuális évben  (2010) az előző két évben publikált közleményekre  (2009 és 2008) </a:t>
            </a:r>
          </a:p>
          <a:p>
            <a:pPr algn="ctr" eaLnBrk="0" hangingPunct="0">
              <a:defRPr/>
            </a:pPr>
            <a:endParaRPr lang="sk-SK" sz="1600" dirty="0" smtClean="0">
              <a:solidFill>
                <a:schemeClr val="bg1"/>
              </a:solidFill>
            </a:endParaRPr>
          </a:p>
          <a:p>
            <a:pPr algn="ctr" eaLnBrk="0" hangingPunct="0">
              <a:defRPr/>
            </a:pPr>
            <a:r>
              <a:rPr lang="sk-SK" sz="1600" dirty="0" smtClean="0">
                <a:solidFill>
                  <a:schemeClr val="bg1"/>
                </a:solidFill>
              </a:rPr>
              <a:t>Az előző két évben publikált közlemények száma (2009 és 2008) . </a:t>
            </a:r>
            <a:endParaRPr lang="en-US" sz="1600" dirty="0">
              <a:solidFill>
                <a:schemeClr val="bg1"/>
              </a:solidFill>
            </a:endParaRPr>
          </a:p>
        </p:txBody>
      </p:sp>
      <p:sp>
        <p:nvSpPr>
          <p:cNvPr id="8" name="TextBox 7"/>
          <p:cNvSpPr txBox="1"/>
          <p:nvPr/>
        </p:nvSpPr>
        <p:spPr>
          <a:xfrm>
            <a:off x="838200" y="4724400"/>
            <a:ext cx="1447800" cy="954107"/>
          </a:xfrm>
          <a:prstGeom prst="rect">
            <a:avLst/>
          </a:prstGeom>
          <a:noFill/>
        </p:spPr>
        <p:txBody>
          <a:bodyPr wrap="square" rtlCol="0">
            <a:spAutoFit/>
          </a:bodyPr>
          <a:lstStyle/>
          <a:p>
            <a:r>
              <a:rPr lang="sk-SK" sz="2800" b="1" dirty="0" smtClean="0">
                <a:solidFill>
                  <a:schemeClr val="bg1"/>
                </a:solidFill>
              </a:rPr>
              <a:t>Impact Factor</a:t>
            </a:r>
            <a:endParaRPr lang="en-US" sz="2800" b="1" dirty="0" smtClean="0">
              <a:solidFill>
                <a:schemeClr val="bg1"/>
              </a:solidFill>
            </a:endParaRPr>
          </a:p>
        </p:txBody>
      </p:sp>
      <p:sp>
        <p:nvSpPr>
          <p:cNvPr id="9" name="TextBox 8"/>
          <p:cNvSpPr txBox="1"/>
          <p:nvPr/>
        </p:nvSpPr>
        <p:spPr>
          <a:xfrm>
            <a:off x="2438400" y="4953000"/>
            <a:ext cx="533400" cy="523220"/>
          </a:xfrm>
          <a:prstGeom prst="rect">
            <a:avLst/>
          </a:prstGeom>
          <a:noFill/>
        </p:spPr>
        <p:txBody>
          <a:bodyPr wrap="square" rtlCol="0">
            <a:spAutoFit/>
          </a:bodyPr>
          <a:lstStyle/>
          <a:p>
            <a:r>
              <a:rPr lang="sk-SK" sz="2800" b="1" dirty="0" smtClean="0">
                <a:solidFill>
                  <a:schemeClr val="bg1"/>
                </a:solidFill>
              </a:rPr>
              <a:t>=</a:t>
            </a:r>
            <a:endParaRPr lang="en-US" sz="2800" b="1" dirty="0" smtClean="0">
              <a:solidFill>
                <a:schemeClr val="bg1"/>
              </a:solidFill>
            </a:endParaRPr>
          </a:p>
        </p:txBody>
      </p:sp>
      <p:cxnSp>
        <p:nvCxnSpPr>
          <p:cNvPr id="11" name="Straight Connector 10"/>
          <p:cNvCxnSpPr/>
          <p:nvPr/>
        </p:nvCxnSpPr>
        <p:spPr>
          <a:xfrm>
            <a:off x="3048000" y="5257800"/>
            <a:ext cx="5334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cstate="print"/>
          <a:srcRect/>
          <a:stretch>
            <a:fillRect/>
          </a:stretch>
        </p:blipFill>
        <p:spPr bwMode="auto">
          <a:xfrm>
            <a:off x="1143000" y="1828800"/>
            <a:ext cx="7243238" cy="1804987"/>
          </a:xfrm>
          <a:prstGeom prst="rect">
            <a:avLst/>
          </a:prstGeom>
          <a:ln>
            <a:solidFill>
              <a:schemeClr val="tx1"/>
            </a:solidFill>
          </a:ln>
        </p:spPr>
      </p:pic>
      <p:sp>
        <p:nvSpPr>
          <p:cNvPr id="13" name="Oval 12"/>
          <p:cNvSpPr/>
          <p:nvPr/>
        </p:nvSpPr>
        <p:spPr>
          <a:xfrm>
            <a:off x="4953000" y="3048000"/>
            <a:ext cx="914400" cy="38100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Five-Year Impact Factor</a:t>
            </a:r>
          </a:p>
        </p:txBody>
      </p:sp>
      <p:sp>
        <p:nvSpPr>
          <p:cNvPr id="5" name="Rounded Rectangle 4"/>
          <p:cNvSpPr/>
          <p:nvPr/>
        </p:nvSpPr>
        <p:spPr>
          <a:xfrm>
            <a:off x="685800" y="4724400"/>
            <a:ext cx="7924800" cy="1447800"/>
          </a:xfrm>
          <a:prstGeom prst="roundRect">
            <a:avLst/>
          </a:prstGeom>
          <a:solidFill>
            <a:srgbClr val="387C2B"/>
          </a:solidFill>
          <a:ln>
            <a:solidFill>
              <a:srgbClr val="387C2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4"/>
          <p:cNvSpPr>
            <a:spLocks noChangeArrowheads="1"/>
          </p:cNvSpPr>
          <p:nvPr/>
        </p:nvSpPr>
        <p:spPr bwMode="auto">
          <a:xfrm>
            <a:off x="3048000" y="4800600"/>
            <a:ext cx="5334000" cy="1295400"/>
          </a:xfrm>
          <a:prstGeom prst="rect">
            <a:avLst/>
          </a:prstGeom>
          <a:noFill/>
          <a:ln w="9525">
            <a:noFill/>
            <a:miter lim="800000"/>
            <a:headEnd/>
            <a:tailEnd/>
          </a:ln>
          <a:scene3d>
            <a:camera prst="orthographicFront"/>
            <a:lightRig rig="threePt" dir="t"/>
          </a:scene3d>
          <a:sp3d>
            <a:bevelT/>
          </a:sp3d>
        </p:spPr>
        <p:txBody>
          <a:bodyPr/>
          <a:lstStyle/>
          <a:p>
            <a:pPr algn="ctr" eaLnBrk="0" hangingPunct="0">
              <a:defRPr/>
            </a:pPr>
            <a:r>
              <a:rPr lang="sk-SK" sz="1600" dirty="0" smtClean="0">
                <a:solidFill>
                  <a:schemeClr val="bg1"/>
                </a:solidFill>
              </a:rPr>
              <a:t>Hivatkozások száma az aktuális évben  (20</a:t>
            </a:r>
            <a:r>
              <a:rPr lang="en-GB" sz="1600" dirty="0" smtClean="0">
                <a:solidFill>
                  <a:schemeClr val="bg1"/>
                </a:solidFill>
              </a:rPr>
              <a:t>10</a:t>
            </a:r>
            <a:r>
              <a:rPr lang="sk-SK" sz="1600" dirty="0" smtClean="0">
                <a:solidFill>
                  <a:schemeClr val="bg1"/>
                </a:solidFill>
              </a:rPr>
              <a:t>) az előző öt évben publikált közleményekre  (200</a:t>
            </a:r>
            <a:r>
              <a:rPr lang="en-GB" sz="1600" dirty="0" smtClean="0">
                <a:solidFill>
                  <a:schemeClr val="bg1"/>
                </a:solidFill>
              </a:rPr>
              <a:t>9</a:t>
            </a:r>
            <a:r>
              <a:rPr lang="sk-SK" sz="1600" dirty="0" smtClean="0">
                <a:solidFill>
                  <a:schemeClr val="bg1"/>
                </a:solidFill>
              </a:rPr>
              <a:t> - 200</a:t>
            </a:r>
            <a:r>
              <a:rPr lang="en-GB" sz="1600" dirty="0" smtClean="0">
                <a:solidFill>
                  <a:schemeClr val="bg1"/>
                </a:solidFill>
              </a:rPr>
              <a:t>5</a:t>
            </a:r>
            <a:r>
              <a:rPr lang="sk-SK" sz="1600" dirty="0" smtClean="0">
                <a:solidFill>
                  <a:schemeClr val="bg1"/>
                </a:solidFill>
              </a:rPr>
              <a:t>) </a:t>
            </a:r>
          </a:p>
          <a:p>
            <a:pPr algn="ctr" eaLnBrk="0" hangingPunct="0">
              <a:defRPr/>
            </a:pPr>
            <a:endParaRPr lang="sk-SK" sz="1600" dirty="0" smtClean="0">
              <a:solidFill>
                <a:schemeClr val="bg1"/>
              </a:solidFill>
            </a:endParaRPr>
          </a:p>
          <a:p>
            <a:pPr algn="ctr" eaLnBrk="0" hangingPunct="0">
              <a:defRPr/>
            </a:pPr>
            <a:r>
              <a:rPr lang="sk-SK" sz="1600" dirty="0" smtClean="0">
                <a:solidFill>
                  <a:schemeClr val="bg1"/>
                </a:solidFill>
              </a:rPr>
              <a:t>Az előző öt évben publikált közlemények száma (200</a:t>
            </a:r>
            <a:r>
              <a:rPr lang="en-GB" sz="1600" dirty="0" smtClean="0">
                <a:solidFill>
                  <a:schemeClr val="bg1"/>
                </a:solidFill>
              </a:rPr>
              <a:t>9</a:t>
            </a:r>
            <a:r>
              <a:rPr lang="sk-SK" sz="1600" dirty="0" smtClean="0">
                <a:solidFill>
                  <a:schemeClr val="bg1"/>
                </a:solidFill>
              </a:rPr>
              <a:t>-200</a:t>
            </a:r>
            <a:r>
              <a:rPr lang="en-GB" sz="1600" dirty="0" smtClean="0">
                <a:solidFill>
                  <a:schemeClr val="bg1"/>
                </a:solidFill>
              </a:rPr>
              <a:t>5</a:t>
            </a:r>
            <a:r>
              <a:rPr lang="cs-CZ" sz="1600" dirty="0" smtClean="0">
                <a:solidFill>
                  <a:schemeClr val="bg1"/>
                </a:solidFill>
              </a:rPr>
              <a:t>)</a:t>
            </a:r>
            <a:r>
              <a:rPr lang="sk-SK" sz="1600" dirty="0" smtClean="0">
                <a:solidFill>
                  <a:schemeClr val="bg1"/>
                </a:solidFill>
              </a:rPr>
              <a:t> .  </a:t>
            </a:r>
            <a:endParaRPr lang="en-US" sz="1600" dirty="0">
              <a:solidFill>
                <a:schemeClr val="bg1"/>
              </a:solidFill>
            </a:endParaRPr>
          </a:p>
        </p:txBody>
      </p:sp>
      <p:sp>
        <p:nvSpPr>
          <p:cNvPr id="7" name="TextBox 6"/>
          <p:cNvSpPr txBox="1"/>
          <p:nvPr/>
        </p:nvSpPr>
        <p:spPr>
          <a:xfrm>
            <a:off x="838200" y="4787205"/>
            <a:ext cx="1600200" cy="1384995"/>
          </a:xfrm>
          <a:prstGeom prst="rect">
            <a:avLst/>
          </a:prstGeom>
          <a:noFill/>
        </p:spPr>
        <p:txBody>
          <a:bodyPr wrap="square" rtlCol="0">
            <a:spAutoFit/>
          </a:bodyPr>
          <a:lstStyle/>
          <a:p>
            <a:r>
              <a:rPr lang="sk-SK" sz="2800" b="1" dirty="0" smtClean="0">
                <a:solidFill>
                  <a:schemeClr val="bg1"/>
                </a:solidFill>
              </a:rPr>
              <a:t>5-year Impact Factor</a:t>
            </a:r>
            <a:endParaRPr lang="en-US" sz="2800" b="1" dirty="0" smtClean="0">
              <a:solidFill>
                <a:schemeClr val="bg1"/>
              </a:solidFill>
            </a:endParaRPr>
          </a:p>
        </p:txBody>
      </p:sp>
      <p:sp>
        <p:nvSpPr>
          <p:cNvPr id="8" name="TextBox 7"/>
          <p:cNvSpPr txBox="1"/>
          <p:nvPr/>
        </p:nvSpPr>
        <p:spPr>
          <a:xfrm>
            <a:off x="2438400" y="5181600"/>
            <a:ext cx="533400" cy="523220"/>
          </a:xfrm>
          <a:prstGeom prst="rect">
            <a:avLst/>
          </a:prstGeom>
          <a:noFill/>
        </p:spPr>
        <p:txBody>
          <a:bodyPr wrap="square" rtlCol="0">
            <a:spAutoFit/>
          </a:bodyPr>
          <a:lstStyle/>
          <a:p>
            <a:r>
              <a:rPr lang="sk-SK" sz="2800" b="1" dirty="0" smtClean="0">
                <a:solidFill>
                  <a:schemeClr val="bg1"/>
                </a:solidFill>
              </a:rPr>
              <a:t>=</a:t>
            </a:r>
            <a:endParaRPr lang="en-US" sz="2800" b="1" dirty="0" smtClean="0">
              <a:solidFill>
                <a:schemeClr val="bg1"/>
              </a:solidFill>
            </a:endParaRPr>
          </a:p>
        </p:txBody>
      </p:sp>
      <p:cxnSp>
        <p:nvCxnSpPr>
          <p:cNvPr id="9" name="Straight Connector 8"/>
          <p:cNvCxnSpPr/>
          <p:nvPr/>
        </p:nvCxnSpPr>
        <p:spPr>
          <a:xfrm>
            <a:off x="3048000" y="5486400"/>
            <a:ext cx="5334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cstate="print"/>
          <a:srcRect/>
          <a:stretch>
            <a:fillRect/>
          </a:stretch>
        </p:blipFill>
        <p:spPr bwMode="auto">
          <a:xfrm>
            <a:off x="457200" y="1600200"/>
            <a:ext cx="8196518" cy="2533650"/>
          </a:xfrm>
          <a:prstGeom prst="rect">
            <a:avLst/>
          </a:prstGeom>
          <a:noFill/>
          <a:ln w="9525">
            <a:noFill/>
            <a:miter lim="800000"/>
            <a:headEnd/>
            <a:tailEnd/>
          </a:ln>
        </p:spPr>
      </p:pic>
      <p:sp>
        <p:nvSpPr>
          <p:cNvPr id="11" name="Oval 10"/>
          <p:cNvSpPr/>
          <p:nvPr/>
        </p:nvSpPr>
        <p:spPr>
          <a:xfrm>
            <a:off x="4343400" y="3505200"/>
            <a:ext cx="914400" cy="38100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sk-SK" dirty="0" smtClean="0"/>
              <a:t>Folyóiratok önhi</a:t>
            </a:r>
            <a:r>
              <a:rPr lang="en-GB" dirty="0" smtClean="0"/>
              <a:t>v</a:t>
            </a:r>
            <a:r>
              <a:rPr lang="sk-SK" dirty="0" smtClean="0"/>
              <a:t>atkozásai - </a:t>
            </a:r>
            <a:r>
              <a:rPr lang="en-US" dirty="0" smtClean="0"/>
              <a:t>Journal Self-Cites</a:t>
            </a:r>
          </a:p>
        </p:txBody>
      </p:sp>
      <p:sp>
        <p:nvSpPr>
          <p:cNvPr id="15364" name="TextBox 4"/>
          <p:cNvSpPr txBox="1">
            <a:spLocks noChangeArrowheads="1"/>
          </p:cNvSpPr>
          <p:nvPr/>
        </p:nvSpPr>
        <p:spPr bwMode="auto">
          <a:xfrm>
            <a:off x="838200" y="4419600"/>
            <a:ext cx="7391400" cy="1200329"/>
          </a:xfrm>
          <a:prstGeom prst="rect">
            <a:avLst/>
          </a:prstGeom>
          <a:solidFill>
            <a:srgbClr val="387C2B"/>
          </a:solidFill>
          <a:ln w="9525">
            <a:solidFill>
              <a:srgbClr val="387C2B"/>
            </a:solidFill>
            <a:miter lim="800000"/>
            <a:headEnd/>
            <a:tailEnd/>
          </a:ln>
          <a:scene3d>
            <a:camera prst="orthographicFront"/>
            <a:lightRig rig="threePt" dir="t"/>
          </a:scene3d>
          <a:sp3d>
            <a:bevelT/>
          </a:sp3d>
        </p:spPr>
        <p:txBody>
          <a:bodyPr wrap="square">
            <a:spAutoFit/>
          </a:bodyPr>
          <a:lstStyle/>
          <a:p>
            <a:r>
              <a:rPr lang="sk-SK" dirty="0" smtClean="0">
                <a:solidFill>
                  <a:schemeClr val="bg1"/>
                </a:solidFill>
              </a:rPr>
              <a:t>Ezen táblázat segít a folyóratok önhivatkozásának  összehasonlítására. Impact Factor (2-éves) értéke az önhivatkozásokat figyelmen kívül hagyva. Az önhivatkozások </a:t>
            </a:r>
            <a:r>
              <a:rPr lang="en-GB" dirty="0" err="1" smtClean="0">
                <a:solidFill>
                  <a:schemeClr val="bg1"/>
                </a:solidFill>
              </a:rPr>
              <a:t>ar</a:t>
            </a:r>
            <a:r>
              <a:rPr lang="cs-CZ" dirty="0" smtClean="0">
                <a:solidFill>
                  <a:schemeClr val="bg1"/>
                </a:solidFill>
              </a:rPr>
              <a:t>ánya</a:t>
            </a:r>
            <a:r>
              <a:rPr lang="sk-SK" dirty="0" smtClean="0">
                <a:solidFill>
                  <a:schemeClr val="bg1"/>
                </a:solidFill>
              </a:rPr>
              <a:t> is megtalálható a táblázatban.</a:t>
            </a:r>
            <a:endParaRPr lang="en-US" dirty="0">
              <a:solidFill>
                <a:schemeClr val="bg1"/>
              </a:solidFill>
            </a:endParaRPr>
          </a:p>
        </p:txBody>
      </p:sp>
      <p:pic>
        <p:nvPicPr>
          <p:cNvPr id="8" name="Picture 2"/>
          <p:cNvPicPr>
            <a:picLocks noChangeAspect="1" noChangeArrowheads="1"/>
          </p:cNvPicPr>
          <p:nvPr/>
        </p:nvPicPr>
        <p:blipFill>
          <a:blip r:embed="rId2" cstate="print"/>
          <a:srcRect/>
          <a:stretch>
            <a:fillRect/>
          </a:stretch>
        </p:blipFill>
        <p:spPr bwMode="auto">
          <a:xfrm>
            <a:off x="304800" y="1981200"/>
            <a:ext cx="8589963" cy="1400175"/>
          </a:xfrm>
          <a:prstGeom prst="rect">
            <a:avLst/>
          </a:prstGeom>
          <a:noFill/>
          <a:ln w="9525">
            <a:noFill/>
            <a:miter lim="800000"/>
            <a:headEnd/>
            <a:tailEnd/>
          </a:ln>
        </p:spPr>
      </p:pic>
      <p:sp>
        <p:nvSpPr>
          <p:cNvPr id="9" name="Rectangle 8"/>
          <p:cNvSpPr/>
          <p:nvPr/>
        </p:nvSpPr>
        <p:spPr>
          <a:xfrm>
            <a:off x="2895600" y="3048000"/>
            <a:ext cx="2971800" cy="30480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sk-SK" dirty="0" smtClean="0"/>
              <a:t>Folyóirat elhelyezkedése a tárgykörön belül</a:t>
            </a:r>
            <a:endParaRPr lang="en-US" dirty="0" smtClean="0"/>
          </a:p>
        </p:txBody>
      </p:sp>
      <p:sp>
        <p:nvSpPr>
          <p:cNvPr id="16388" name="TextBox 4"/>
          <p:cNvSpPr txBox="1">
            <a:spLocks noChangeArrowheads="1"/>
          </p:cNvSpPr>
          <p:nvPr/>
        </p:nvSpPr>
        <p:spPr bwMode="auto">
          <a:xfrm>
            <a:off x="1295400" y="4724400"/>
            <a:ext cx="6324600" cy="923330"/>
          </a:xfrm>
          <a:prstGeom prst="rect">
            <a:avLst/>
          </a:prstGeom>
          <a:solidFill>
            <a:srgbClr val="387C2B"/>
          </a:solidFill>
          <a:ln w="9525">
            <a:solidFill>
              <a:srgbClr val="387C2B"/>
            </a:solidFill>
            <a:miter lim="800000"/>
            <a:headEnd/>
            <a:tailEnd/>
          </a:ln>
          <a:scene3d>
            <a:camera prst="orthographicFront"/>
            <a:lightRig rig="threePt" dir="t"/>
          </a:scene3d>
          <a:sp3d>
            <a:bevelT/>
          </a:sp3d>
        </p:spPr>
        <p:txBody>
          <a:bodyPr wrap="square">
            <a:spAutoFit/>
          </a:bodyPr>
          <a:lstStyle/>
          <a:p>
            <a:r>
              <a:rPr lang="sk-SK" dirty="0" smtClean="0">
                <a:solidFill>
                  <a:schemeClr val="bg1"/>
                </a:solidFill>
              </a:rPr>
              <a:t>A táblázat a folyóirat tárgykörön belüli elhelyezledését mutatja, ahova be van sorolva a JCR-on belül. Az elhelyezkedés az Impact Factortól függ.</a:t>
            </a:r>
            <a:endParaRPr lang="en-US" dirty="0">
              <a:solidFill>
                <a:schemeClr val="bg1"/>
              </a:solidFill>
            </a:endParaRPr>
          </a:p>
        </p:txBody>
      </p:sp>
      <p:pic>
        <p:nvPicPr>
          <p:cNvPr id="6" name="Picture 2"/>
          <p:cNvPicPr>
            <a:picLocks noChangeAspect="1" noChangeArrowheads="1"/>
          </p:cNvPicPr>
          <p:nvPr/>
        </p:nvPicPr>
        <p:blipFill>
          <a:blip r:embed="rId2" cstate="print"/>
          <a:srcRect/>
          <a:stretch>
            <a:fillRect/>
          </a:stretch>
        </p:blipFill>
        <p:spPr bwMode="auto">
          <a:xfrm>
            <a:off x="685800" y="1905000"/>
            <a:ext cx="7816700" cy="2362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sk-SK" dirty="0" smtClean="0"/>
              <a:t>Folyóirat elhelyezkedése a tárgykörön belül </a:t>
            </a:r>
            <a:r>
              <a:rPr lang="en-US" dirty="0" smtClean="0"/>
              <a:t>– Box Plot</a:t>
            </a:r>
          </a:p>
        </p:txBody>
      </p:sp>
      <p:pic>
        <p:nvPicPr>
          <p:cNvPr id="6" name="Picture 2"/>
          <p:cNvPicPr>
            <a:picLocks noChangeAspect="1" noChangeArrowheads="1"/>
          </p:cNvPicPr>
          <p:nvPr/>
        </p:nvPicPr>
        <p:blipFill>
          <a:blip r:embed="rId3" cstate="print"/>
          <a:srcRect r="13799"/>
          <a:stretch>
            <a:fillRect/>
          </a:stretch>
        </p:blipFill>
        <p:spPr bwMode="auto">
          <a:xfrm>
            <a:off x="304800" y="1676400"/>
            <a:ext cx="8458200" cy="4267200"/>
          </a:xfrm>
          <a:prstGeom prst="rect">
            <a:avLst/>
          </a:prstGeom>
          <a:noFill/>
          <a:ln w="9525">
            <a:noFill/>
            <a:miter lim="800000"/>
            <a:headEnd/>
            <a:tailEnd/>
          </a:ln>
        </p:spPr>
      </p:pic>
      <p:pic>
        <p:nvPicPr>
          <p:cNvPr id="7" name="Picture 4" descr="box plot help.png"/>
          <p:cNvPicPr>
            <a:picLocks noChangeAspect="1"/>
          </p:cNvPicPr>
          <p:nvPr/>
        </p:nvPicPr>
        <p:blipFill>
          <a:blip r:embed="rId4" cstate="print"/>
          <a:srcRect/>
          <a:stretch>
            <a:fillRect/>
          </a:stretch>
        </p:blipFill>
        <p:spPr bwMode="auto">
          <a:xfrm>
            <a:off x="6324600" y="2590800"/>
            <a:ext cx="2165350" cy="2413744"/>
          </a:xfrm>
          <a:prstGeom prst="rect">
            <a:avLst/>
          </a:prstGeom>
          <a:noFill/>
          <a:ln w="31750">
            <a:solidFill>
              <a:schemeClr val="tx2"/>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990600" y="2133600"/>
            <a:ext cx="7140388" cy="2247900"/>
          </a:xfrm>
          <a:prstGeom prst="rect">
            <a:avLst/>
          </a:prstGeom>
          <a:noFill/>
          <a:ln w="9525">
            <a:noFill/>
            <a:miter lim="800000"/>
            <a:headEnd/>
            <a:tailEnd/>
          </a:ln>
        </p:spPr>
      </p:pic>
      <p:sp>
        <p:nvSpPr>
          <p:cNvPr id="10" name="Oval 9"/>
          <p:cNvSpPr/>
          <p:nvPr/>
        </p:nvSpPr>
        <p:spPr>
          <a:xfrm>
            <a:off x="6553200" y="3505200"/>
            <a:ext cx="990600" cy="533400"/>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35" name="Title 1"/>
          <p:cNvSpPr>
            <a:spLocks noGrp="1"/>
          </p:cNvSpPr>
          <p:nvPr>
            <p:ph type="title"/>
          </p:nvPr>
        </p:nvSpPr>
        <p:spPr/>
        <p:txBody>
          <a:bodyPr/>
          <a:lstStyle/>
          <a:p>
            <a:pPr eaLnBrk="1" hangingPunct="1"/>
            <a:r>
              <a:rPr lang="sk-SK" dirty="0" smtClean="0"/>
              <a:t>Frissességi index - </a:t>
            </a:r>
            <a:r>
              <a:rPr lang="en-US" dirty="0" smtClean="0"/>
              <a:t>Immediacy Index</a:t>
            </a:r>
          </a:p>
        </p:txBody>
      </p:sp>
      <p:sp>
        <p:nvSpPr>
          <p:cNvPr id="18436" name="Rectangle 4"/>
          <p:cNvSpPr>
            <a:spLocks noChangeArrowheads="1"/>
          </p:cNvSpPr>
          <p:nvPr/>
        </p:nvSpPr>
        <p:spPr bwMode="auto">
          <a:xfrm>
            <a:off x="838200" y="4800600"/>
            <a:ext cx="7391400" cy="1089529"/>
          </a:xfrm>
          <a:prstGeom prst="rect">
            <a:avLst/>
          </a:prstGeom>
          <a:solidFill>
            <a:srgbClr val="387C2B"/>
          </a:solidFill>
          <a:ln w="9525">
            <a:solidFill>
              <a:srgbClr val="387C2B"/>
            </a:solidFill>
            <a:miter lim="800000"/>
            <a:headEnd/>
            <a:tailEnd/>
          </a:ln>
          <a:scene3d>
            <a:camera prst="orthographicFront"/>
            <a:lightRig rig="threePt" dir="t"/>
          </a:scene3d>
          <a:sp3d>
            <a:bevelT/>
          </a:sp3d>
        </p:spPr>
        <p:txBody>
          <a:bodyPr wrap="square">
            <a:spAutoFit/>
          </a:bodyPr>
          <a:lstStyle/>
          <a:p>
            <a:pPr eaLnBrk="0" hangingPunct="0">
              <a:lnSpc>
                <a:spcPct val="90000"/>
              </a:lnSpc>
              <a:buClr>
                <a:schemeClr val="tx1"/>
              </a:buClr>
              <a:defRPr/>
            </a:pPr>
            <a:r>
              <a:rPr lang="sk-SK" dirty="0" smtClean="0">
                <a:solidFill>
                  <a:schemeClr val="bg1"/>
                </a:solidFill>
              </a:rPr>
              <a:t>Megadja, milyen gyakran hivatkoznak egy átlagos cikkre a publikáció évében.</a:t>
            </a:r>
            <a:endParaRPr lang="en-US" dirty="0">
              <a:solidFill>
                <a:schemeClr val="bg1"/>
              </a:solidFill>
            </a:endParaRPr>
          </a:p>
          <a:p>
            <a:pPr eaLnBrk="0" hangingPunct="0">
              <a:lnSpc>
                <a:spcPct val="90000"/>
              </a:lnSpc>
              <a:buClr>
                <a:schemeClr val="tx1"/>
              </a:buClr>
              <a:defRPr/>
            </a:pPr>
            <a:endParaRPr lang="en-US" dirty="0">
              <a:solidFill>
                <a:schemeClr val="bg1"/>
              </a:solidFill>
            </a:endParaRPr>
          </a:p>
          <a:p>
            <a:pPr eaLnBrk="0" hangingPunct="0">
              <a:lnSpc>
                <a:spcPct val="90000"/>
              </a:lnSpc>
              <a:buClr>
                <a:schemeClr val="tx1"/>
              </a:buClr>
              <a:defRPr/>
            </a:pPr>
            <a:r>
              <a:rPr lang="sk-SK" dirty="0" smtClean="0">
                <a:solidFill>
                  <a:schemeClr val="bg1"/>
                </a:solidFill>
              </a:rPr>
              <a:t>Megmutatja, mennyire aktuális a folyóirat a tudományban.</a:t>
            </a:r>
            <a:endParaRPr lang="en-US" dirty="0">
              <a:solidFill>
                <a:schemeClr val="bg1"/>
              </a:solidFill>
            </a:endParaRPr>
          </a:p>
        </p:txBody>
      </p:sp>
      <p:sp>
        <p:nvSpPr>
          <p:cNvPr id="6" name="AutoShape 7"/>
          <p:cNvSpPr>
            <a:spLocks noChangeArrowheads="1"/>
          </p:cNvSpPr>
          <p:nvPr/>
        </p:nvSpPr>
        <p:spPr bwMode="auto">
          <a:xfrm>
            <a:off x="5257800" y="1371600"/>
            <a:ext cx="3581400" cy="1371600"/>
          </a:xfrm>
          <a:prstGeom prst="wedgeRoundRectCallout">
            <a:avLst>
              <a:gd name="adj1" fmla="val 6301"/>
              <a:gd name="adj2" fmla="val 109583"/>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eaLnBrk="0" hangingPunct="0">
              <a:defRPr/>
            </a:pPr>
            <a:r>
              <a:rPr lang="sk-SK" sz="1600" dirty="0" smtClean="0"/>
              <a:t>Hogyan számoljuk ki?</a:t>
            </a:r>
          </a:p>
          <a:p>
            <a:pPr algn="ctr" eaLnBrk="0" hangingPunct="0">
              <a:defRPr/>
            </a:pPr>
            <a:r>
              <a:rPr lang="sk-SK" sz="1600" dirty="0" smtClean="0"/>
              <a:t>Hivatkozások száma az adott évben megjelent publikációkra osztva az adott évben megjelent cikkek számával.</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eaLnBrk="1" hangingPunct="1"/>
            <a:r>
              <a:rPr lang="sk-SK" dirty="0" smtClean="0"/>
              <a:t>Idézettség felezési ideje - </a:t>
            </a:r>
            <a:r>
              <a:rPr lang="en-US" dirty="0" smtClean="0"/>
              <a:t>Cit</a:t>
            </a:r>
            <a:r>
              <a:rPr lang="en-US" i="1" dirty="0" smtClean="0"/>
              <a:t>ed</a:t>
            </a:r>
            <a:r>
              <a:rPr lang="en-US" dirty="0" smtClean="0"/>
              <a:t> Half Life</a:t>
            </a:r>
          </a:p>
        </p:txBody>
      </p:sp>
      <p:sp>
        <p:nvSpPr>
          <p:cNvPr id="19461" name="Rectangle 5"/>
          <p:cNvSpPr>
            <a:spLocks noChangeArrowheads="1"/>
          </p:cNvSpPr>
          <p:nvPr/>
        </p:nvSpPr>
        <p:spPr bwMode="auto">
          <a:xfrm>
            <a:off x="533400" y="4648200"/>
            <a:ext cx="7924800" cy="1089529"/>
          </a:xfrm>
          <a:prstGeom prst="rect">
            <a:avLst/>
          </a:prstGeom>
          <a:solidFill>
            <a:srgbClr val="387C2B"/>
          </a:solidFill>
          <a:ln w="9525">
            <a:solidFill>
              <a:srgbClr val="387C2B"/>
            </a:solidFill>
            <a:miter lim="800000"/>
            <a:headEnd/>
            <a:tailEnd/>
          </a:ln>
          <a:scene3d>
            <a:camera prst="orthographicFront"/>
            <a:lightRig rig="threePt" dir="t"/>
          </a:scene3d>
          <a:sp3d>
            <a:bevelT/>
          </a:sp3d>
        </p:spPr>
        <p:txBody>
          <a:bodyPr wrap="square">
            <a:spAutoFit/>
          </a:bodyPr>
          <a:lstStyle/>
          <a:p>
            <a:pPr eaLnBrk="0" hangingPunct="0">
              <a:lnSpc>
                <a:spcPct val="90000"/>
              </a:lnSpc>
              <a:buClr>
                <a:schemeClr val="tx1"/>
              </a:buClr>
              <a:defRPr/>
            </a:pPr>
            <a:r>
              <a:rPr lang="sk-SK" dirty="0" smtClean="0">
                <a:solidFill>
                  <a:schemeClr val="bg1"/>
                </a:solidFill>
              </a:rPr>
              <a:t>A folyóratban közölt cikkek középkora, amelyek 2008-ban voltak idézve.</a:t>
            </a:r>
          </a:p>
          <a:p>
            <a:pPr eaLnBrk="0" hangingPunct="0">
              <a:lnSpc>
                <a:spcPct val="90000"/>
              </a:lnSpc>
              <a:buClr>
                <a:schemeClr val="tx1"/>
              </a:buClr>
              <a:defRPr/>
            </a:pPr>
            <a:endParaRPr lang="sk-SK" dirty="0" smtClean="0">
              <a:solidFill>
                <a:schemeClr val="bg1"/>
              </a:solidFill>
            </a:endParaRPr>
          </a:p>
          <a:p>
            <a:pPr eaLnBrk="0" hangingPunct="0">
              <a:lnSpc>
                <a:spcPct val="90000"/>
              </a:lnSpc>
              <a:buClr>
                <a:schemeClr val="tx1"/>
              </a:buClr>
              <a:defRPr/>
            </a:pPr>
            <a:r>
              <a:rPr lang="sk-SK" dirty="0" smtClean="0">
                <a:solidFill>
                  <a:schemeClr val="bg1"/>
                </a:solidFill>
              </a:rPr>
              <a:t>Megadja, mennyi év után jelenik meg a folyóratban megjelent cikkekre való összes hivatkozás 50 százaléka.</a:t>
            </a:r>
            <a:endParaRPr lang="en-US" dirty="0">
              <a:solidFill>
                <a:schemeClr val="bg1"/>
              </a:solidFill>
            </a:endParaRPr>
          </a:p>
        </p:txBody>
      </p:sp>
      <p:pic>
        <p:nvPicPr>
          <p:cNvPr id="9" name="Picture 2"/>
          <p:cNvPicPr>
            <a:picLocks noChangeAspect="1" noChangeArrowheads="1"/>
          </p:cNvPicPr>
          <p:nvPr/>
        </p:nvPicPr>
        <p:blipFill>
          <a:blip r:embed="rId3" cstate="print"/>
          <a:srcRect r="37428"/>
          <a:stretch>
            <a:fillRect/>
          </a:stretch>
        </p:blipFill>
        <p:spPr bwMode="auto">
          <a:xfrm>
            <a:off x="228600" y="1752600"/>
            <a:ext cx="8458200" cy="2590800"/>
          </a:xfrm>
          <a:prstGeom prst="rect">
            <a:avLst/>
          </a:prstGeom>
          <a:noFill/>
          <a:ln w="9525">
            <a:noFill/>
            <a:miter lim="800000"/>
            <a:headEnd/>
            <a:tailEnd/>
          </a:ln>
        </p:spPr>
      </p:pic>
      <p:sp>
        <p:nvSpPr>
          <p:cNvPr id="10" name="Oval 9"/>
          <p:cNvSpPr/>
          <p:nvPr/>
        </p:nvSpPr>
        <p:spPr>
          <a:xfrm>
            <a:off x="4038600" y="2895600"/>
            <a:ext cx="1295400" cy="914400"/>
          </a:xfrm>
          <a:prstGeom prst="ellipse">
            <a:avLst/>
          </a:prstGeom>
          <a:solidFill>
            <a:schemeClr val="tx2">
              <a:lumMod val="60000"/>
              <a:lumOff val="40000"/>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AutoShape 12"/>
          <p:cNvSpPr>
            <a:spLocks noChangeArrowheads="1"/>
          </p:cNvSpPr>
          <p:nvPr/>
        </p:nvSpPr>
        <p:spPr bwMode="auto">
          <a:xfrm>
            <a:off x="6324600" y="1371600"/>
            <a:ext cx="2819400" cy="1371600"/>
          </a:xfrm>
          <a:prstGeom prst="wedgeRoundRectCallout">
            <a:avLst>
              <a:gd name="adj1" fmla="val -82847"/>
              <a:gd name="adj2" fmla="val 67104"/>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eaLnBrk="0" hangingPunct="0">
              <a:defRPr/>
            </a:pPr>
            <a:r>
              <a:rPr lang="sk-SK" sz="1600" dirty="0" smtClean="0"/>
              <a:t>A folyórat cikkeire vonatkozó hivatkozások fele 2010-ben, a folyóirat 2005 és utána publikált cikkeire volt.</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2"/>
          <p:cNvSpPr>
            <a:spLocks noChangeArrowheads="1"/>
          </p:cNvSpPr>
          <p:nvPr/>
        </p:nvSpPr>
        <p:spPr bwMode="auto">
          <a:xfrm>
            <a:off x="1259632" y="2060848"/>
            <a:ext cx="6336704" cy="3528392"/>
          </a:xfrm>
          <a:prstGeom prst="ellipse">
            <a:avLst/>
          </a:prstGeom>
          <a:noFill/>
          <a:ln w="152400">
            <a:solidFill>
              <a:srgbClr val="B2B2B2"/>
            </a:solidFill>
            <a:round/>
            <a:headEnd/>
            <a:tailEnd/>
          </a:ln>
        </p:spPr>
        <p:txBody>
          <a:bodyPr wrap="none" anchor="ctr"/>
          <a:lstStyle/>
          <a:p>
            <a:endParaRPr lang="en-US"/>
          </a:p>
        </p:txBody>
      </p:sp>
      <p:sp>
        <p:nvSpPr>
          <p:cNvPr id="12290" name="Rectangle 2"/>
          <p:cNvSpPr>
            <a:spLocks noGrp="1" noChangeArrowheads="1"/>
          </p:cNvSpPr>
          <p:nvPr>
            <p:ph type="title"/>
          </p:nvPr>
        </p:nvSpPr>
        <p:spPr/>
        <p:txBody>
          <a:bodyPr/>
          <a:lstStyle/>
          <a:p>
            <a:r>
              <a:rPr lang="sk-SK" dirty="0" smtClean="0"/>
              <a:t>Kutatás ciklusa</a:t>
            </a:r>
            <a:endParaRPr lang="en-US" dirty="0"/>
          </a:p>
        </p:txBody>
      </p:sp>
      <p:sp>
        <p:nvSpPr>
          <p:cNvPr id="5" name="Rounded Rectangle 4"/>
          <p:cNvSpPr/>
          <p:nvPr/>
        </p:nvSpPr>
        <p:spPr>
          <a:xfrm>
            <a:off x="2987824" y="1700808"/>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t>Ötlet, felfedezés</a:t>
            </a:r>
            <a:endParaRPr lang="en-US" b="1" dirty="0"/>
          </a:p>
        </p:txBody>
      </p:sp>
      <p:sp>
        <p:nvSpPr>
          <p:cNvPr id="6" name="Rounded Rectangle 5"/>
          <p:cNvSpPr/>
          <p:nvPr/>
        </p:nvSpPr>
        <p:spPr>
          <a:xfrm>
            <a:off x="5868144" y="3284984"/>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t>Publikálás</a:t>
            </a:r>
            <a:endParaRPr lang="en-US" b="1" dirty="0"/>
          </a:p>
        </p:txBody>
      </p:sp>
      <p:sp>
        <p:nvSpPr>
          <p:cNvPr id="7" name="Rounded Rectangle 6"/>
          <p:cNvSpPr/>
          <p:nvPr/>
        </p:nvSpPr>
        <p:spPr>
          <a:xfrm>
            <a:off x="179512" y="3212976"/>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t>Értékelés</a:t>
            </a:r>
            <a:endParaRPr lang="en-US" b="1" dirty="0"/>
          </a:p>
        </p:txBody>
      </p:sp>
      <p:sp>
        <p:nvSpPr>
          <p:cNvPr id="8" name="Rounded Rectangle 7"/>
          <p:cNvSpPr/>
          <p:nvPr/>
        </p:nvSpPr>
        <p:spPr>
          <a:xfrm>
            <a:off x="2987824" y="5013176"/>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t>Népszerűsítés</a:t>
            </a:r>
            <a:endParaRPr lang="en-US" b="1" dirty="0"/>
          </a:p>
        </p:txBody>
      </p:sp>
      <p:pic>
        <p:nvPicPr>
          <p:cNvPr id="1026" name="Picture 2" descr="C:\Documents and Settings\u0150930\Local Settings\Temporary Internet Files\Content.IE5\34SFU390\MC910216361[1].png"/>
          <p:cNvPicPr>
            <a:picLocks noChangeAspect="1" noChangeArrowheads="1"/>
          </p:cNvPicPr>
          <p:nvPr/>
        </p:nvPicPr>
        <p:blipFill>
          <a:blip r:embed="rId3" cstate="print"/>
          <a:srcRect/>
          <a:stretch>
            <a:fillRect/>
          </a:stretch>
        </p:blipFill>
        <p:spPr bwMode="auto">
          <a:xfrm>
            <a:off x="5105400" y="1676400"/>
            <a:ext cx="1486951" cy="1295400"/>
          </a:xfrm>
          <a:prstGeom prst="rect">
            <a:avLst/>
          </a:prstGeom>
          <a:noFill/>
        </p:spPr>
      </p:pic>
      <p:pic>
        <p:nvPicPr>
          <p:cNvPr id="1029" name="Picture 5" descr="C:\Documents and Settings\u0150930\Local Settings\Temporary Internet Files\Content.IE5\GJ5M0Y8Q\MC900239011[1].wmf"/>
          <p:cNvPicPr>
            <a:picLocks noChangeAspect="1" noChangeArrowheads="1"/>
          </p:cNvPicPr>
          <p:nvPr/>
        </p:nvPicPr>
        <p:blipFill>
          <a:blip r:embed="rId4" cstate="print"/>
          <a:srcRect/>
          <a:stretch>
            <a:fillRect/>
          </a:stretch>
        </p:blipFill>
        <p:spPr bwMode="auto">
          <a:xfrm>
            <a:off x="7917650" y="3212976"/>
            <a:ext cx="1226350" cy="1008112"/>
          </a:xfrm>
          <a:prstGeom prst="rect">
            <a:avLst/>
          </a:prstGeom>
          <a:noFill/>
        </p:spPr>
      </p:pic>
      <p:pic>
        <p:nvPicPr>
          <p:cNvPr id="1032" name="Picture 8" descr="C:\Documents and Settings\u0150930\Local Settings\Temporary Internet Files\Content.IE5\BR00I4EN\MP900433152[1].jpg"/>
          <p:cNvPicPr>
            <a:picLocks noChangeAspect="1" noChangeArrowheads="1"/>
          </p:cNvPicPr>
          <p:nvPr/>
        </p:nvPicPr>
        <p:blipFill>
          <a:blip r:embed="rId5" cstate="print"/>
          <a:srcRect/>
          <a:stretch>
            <a:fillRect/>
          </a:stretch>
        </p:blipFill>
        <p:spPr bwMode="auto">
          <a:xfrm>
            <a:off x="5486400" y="4994176"/>
            <a:ext cx="1025624" cy="1025624"/>
          </a:xfrm>
          <a:prstGeom prst="rect">
            <a:avLst/>
          </a:prstGeom>
          <a:noFill/>
        </p:spPr>
      </p:pic>
      <p:pic>
        <p:nvPicPr>
          <p:cNvPr id="1035" name="Picture 11" descr="C:\Documents and Settings\u0150930\Local Settings\Temporary Internet Files\Content.IE5\34SFU390\MC900441426[1].png"/>
          <p:cNvPicPr>
            <a:picLocks noChangeAspect="1" noChangeArrowheads="1"/>
          </p:cNvPicPr>
          <p:nvPr/>
        </p:nvPicPr>
        <p:blipFill>
          <a:blip r:embed="rId6" cstate="print"/>
          <a:srcRect/>
          <a:stretch>
            <a:fillRect/>
          </a:stretch>
        </p:blipFill>
        <p:spPr bwMode="auto">
          <a:xfrm>
            <a:off x="2514600" y="2971800"/>
            <a:ext cx="1368152" cy="13681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t="19048"/>
          <a:stretch>
            <a:fillRect/>
          </a:stretch>
        </p:blipFill>
        <p:spPr bwMode="auto">
          <a:xfrm>
            <a:off x="1066800" y="2057400"/>
            <a:ext cx="6541106" cy="4419600"/>
          </a:xfrm>
          <a:prstGeom prst="rect">
            <a:avLst/>
          </a:prstGeom>
          <a:noFill/>
          <a:ln w="9525">
            <a:noFill/>
            <a:miter lim="800000"/>
            <a:headEnd/>
            <a:tailEnd/>
          </a:ln>
        </p:spPr>
      </p:pic>
      <p:sp>
        <p:nvSpPr>
          <p:cNvPr id="20483" name="Title 1"/>
          <p:cNvSpPr>
            <a:spLocks noGrp="1"/>
          </p:cNvSpPr>
          <p:nvPr>
            <p:ph type="title"/>
          </p:nvPr>
        </p:nvSpPr>
        <p:spPr/>
        <p:txBody>
          <a:bodyPr/>
          <a:lstStyle/>
          <a:p>
            <a:r>
              <a:rPr lang="en-US" dirty="0" smtClean="0"/>
              <a:t>Cit</a:t>
            </a:r>
            <a:r>
              <a:rPr lang="en-US" i="1" dirty="0" smtClean="0"/>
              <a:t>ed</a:t>
            </a:r>
            <a:r>
              <a:rPr lang="en-US" dirty="0" smtClean="0"/>
              <a:t> Journal Graph</a:t>
            </a:r>
            <a:r>
              <a:rPr lang="hu-HU" dirty="0" smtClean="0"/>
              <a:t> – hivatkozott folyóirat ábra</a:t>
            </a:r>
            <a:endParaRPr lang="en-US" dirty="0" smtClean="0"/>
          </a:p>
        </p:txBody>
      </p:sp>
      <p:sp>
        <p:nvSpPr>
          <p:cNvPr id="5" name="Rectangle 4"/>
          <p:cNvSpPr/>
          <p:nvPr/>
        </p:nvSpPr>
        <p:spPr>
          <a:xfrm>
            <a:off x="5867400" y="1524000"/>
            <a:ext cx="3048000" cy="978729"/>
          </a:xfrm>
          <a:prstGeom prst="rect">
            <a:avLst/>
          </a:prstGeom>
          <a:solidFill>
            <a:srgbClr val="387C2B"/>
          </a:solidFill>
          <a:ln w="9525">
            <a:solidFill>
              <a:srgbClr val="387C2B"/>
            </a:solidFill>
            <a:miter lim="800000"/>
            <a:headEnd/>
            <a:tailEnd/>
          </a:ln>
          <a:scene3d>
            <a:camera prst="orthographicFront"/>
            <a:lightRig rig="threePt" dir="t"/>
          </a:scene3d>
          <a:sp3d>
            <a:bevelT/>
          </a:sp3d>
        </p:spPr>
        <p:txBody>
          <a:bodyPr wrap="square">
            <a:spAutoFit/>
          </a:bodyPr>
          <a:lstStyle/>
          <a:p>
            <a:pPr eaLnBrk="0" hangingPunct="0">
              <a:lnSpc>
                <a:spcPct val="90000"/>
              </a:lnSpc>
              <a:buClr>
                <a:schemeClr val="tx1"/>
              </a:buClr>
              <a:defRPr/>
            </a:pPr>
            <a:r>
              <a:rPr lang="hu-HU" sz="1600" dirty="0" smtClean="0">
                <a:solidFill>
                  <a:schemeClr val="bg1"/>
                </a:solidFill>
              </a:rPr>
              <a:t>Fehér</a:t>
            </a:r>
            <a:r>
              <a:rPr lang="en-US" sz="1600" dirty="0" smtClean="0">
                <a:solidFill>
                  <a:schemeClr val="bg1"/>
                </a:solidFill>
              </a:rPr>
              <a:t>/</a:t>
            </a:r>
            <a:r>
              <a:rPr lang="hu-HU" sz="1600" dirty="0" smtClean="0">
                <a:solidFill>
                  <a:schemeClr val="bg1"/>
                </a:solidFill>
              </a:rPr>
              <a:t>szürke</a:t>
            </a:r>
            <a:r>
              <a:rPr lang="sk-SK" sz="1600" dirty="0" smtClean="0">
                <a:solidFill>
                  <a:schemeClr val="bg1"/>
                </a:solidFill>
              </a:rPr>
              <a:t> ferde vonal jelzi a hivatkozottság felezési idejét. Az oszlop sárga része az önidézést jelzi</a:t>
            </a:r>
            <a:r>
              <a:rPr lang="en-US" sz="1600" dirty="0" smtClean="0">
                <a:solidFill>
                  <a:schemeClr val="bg1"/>
                </a:solidFill>
              </a:rPr>
              <a:t>.</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533400" y="2209800"/>
            <a:ext cx="8039704" cy="2590800"/>
          </a:xfrm>
          <a:prstGeom prst="rect">
            <a:avLst/>
          </a:prstGeom>
          <a:noFill/>
          <a:ln w="9525">
            <a:noFill/>
            <a:miter lim="800000"/>
            <a:headEnd/>
            <a:tailEnd/>
          </a:ln>
        </p:spPr>
      </p:pic>
      <p:sp>
        <p:nvSpPr>
          <p:cNvPr id="10" name="Oval 9"/>
          <p:cNvSpPr/>
          <p:nvPr/>
        </p:nvSpPr>
        <p:spPr>
          <a:xfrm>
            <a:off x="5105400" y="3276600"/>
            <a:ext cx="1219200" cy="914400"/>
          </a:xfrm>
          <a:prstGeom prst="ellips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507" name="Title 1"/>
          <p:cNvSpPr>
            <a:spLocks noGrp="1"/>
          </p:cNvSpPr>
          <p:nvPr>
            <p:ph type="title"/>
          </p:nvPr>
        </p:nvSpPr>
        <p:spPr/>
        <p:txBody>
          <a:bodyPr/>
          <a:lstStyle/>
          <a:p>
            <a:pPr eaLnBrk="1" hangingPunct="1"/>
            <a:r>
              <a:rPr lang="sk-SK" dirty="0" smtClean="0"/>
              <a:t>Hivatkozások felezési ideje - </a:t>
            </a:r>
            <a:r>
              <a:rPr lang="en-US" dirty="0" smtClean="0"/>
              <a:t>Cit</a:t>
            </a:r>
            <a:r>
              <a:rPr lang="en-US" i="1" dirty="0" smtClean="0"/>
              <a:t>ing</a:t>
            </a:r>
            <a:r>
              <a:rPr lang="en-US" dirty="0" smtClean="0"/>
              <a:t> Half Life</a:t>
            </a:r>
          </a:p>
        </p:txBody>
      </p:sp>
      <p:sp>
        <p:nvSpPr>
          <p:cNvPr id="5" name="AutoShape 9"/>
          <p:cNvSpPr>
            <a:spLocks noChangeArrowheads="1"/>
          </p:cNvSpPr>
          <p:nvPr/>
        </p:nvSpPr>
        <p:spPr bwMode="auto">
          <a:xfrm>
            <a:off x="5181600" y="1752600"/>
            <a:ext cx="3657600" cy="1143000"/>
          </a:xfrm>
          <a:prstGeom prst="wedgeRoundRectCallout">
            <a:avLst>
              <a:gd name="adj1" fmla="val -39779"/>
              <a:gd name="adj2" fmla="val 83815"/>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eaLnBrk="0" hangingPunct="0">
              <a:defRPr/>
            </a:pPr>
            <a:r>
              <a:rPr lang="en-GB" sz="1600" dirty="0" smtClean="0"/>
              <a:t>A k</a:t>
            </a:r>
            <a:r>
              <a:rPr lang="hu-HU" sz="1600" dirty="0" smtClean="0"/>
              <a:t>özlemények több mint fele, amelyeket ez a folyóirat idéz, 2004/2003-ban vagy később voltak publikálva</a:t>
            </a:r>
            <a:r>
              <a:rPr lang="sk-SK" sz="1600" dirty="0" smtClean="0"/>
              <a:t>.</a:t>
            </a:r>
            <a:endParaRPr lang="en-US" sz="1600" dirty="0"/>
          </a:p>
          <a:p>
            <a:pPr algn="ctr" eaLnBrk="0" hangingPunct="0">
              <a:defRPr/>
            </a:pPr>
            <a:endParaRPr lang="en-US" sz="1600" dirty="0"/>
          </a:p>
        </p:txBody>
      </p:sp>
      <p:sp>
        <p:nvSpPr>
          <p:cNvPr id="21509" name="Rectangle 5"/>
          <p:cNvSpPr>
            <a:spLocks noChangeArrowheads="1"/>
          </p:cNvSpPr>
          <p:nvPr/>
        </p:nvSpPr>
        <p:spPr bwMode="auto">
          <a:xfrm>
            <a:off x="381000" y="5105400"/>
            <a:ext cx="8229600" cy="1089529"/>
          </a:xfrm>
          <a:prstGeom prst="rect">
            <a:avLst/>
          </a:prstGeom>
          <a:solidFill>
            <a:srgbClr val="387C2B"/>
          </a:solidFill>
          <a:ln w="9525">
            <a:solidFill>
              <a:srgbClr val="387C2B"/>
            </a:solidFill>
            <a:miter lim="800000"/>
            <a:headEnd/>
            <a:tailEnd/>
          </a:ln>
          <a:scene3d>
            <a:camera prst="orthographicFront"/>
            <a:lightRig rig="threePt" dir="t"/>
          </a:scene3d>
          <a:sp3d>
            <a:bevelT/>
          </a:sp3d>
        </p:spPr>
        <p:txBody>
          <a:bodyPr wrap="square">
            <a:spAutoFit/>
          </a:bodyPr>
          <a:lstStyle/>
          <a:p>
            <a:pPr eaLnBrk="0" hangingPunct="0">
              <a:lnSpc>
                <a:spcPct val="90000"/>
              </a:lnSpc>
              <a:buClr>
                <a:schemeClr val="tx1"/>
              </a:buClr>
              <a:defRPr/>
            </a:pPr>
            <a:r>
              <a:rPr lang="sk-SK" dirty="0" smtClean="0">
                <a:solidFill>
                  <a:schemeClr val="bg1"/>
                </a:solidFill>
              </a:rPr>
              <a:t>A folyóirat által hivatkozott közleméynek középkora.</a:t>
            </a:r>
          </a:p>
          <a:p>
            <a:pPr eaLnBrk="0" hangingPunct="0">
              <a:lnSpc>
                <a:spcPct val="90000"/>
              </a:lnSpc>
              <a:buClr>
                <a:schemeClr val="tx1"/>
              </a:buClr>
              <a:buFontTx/>
              <a:buChar char="-"/>
              <a:defRPr/>
            </a:pPr>
            <a:endParaRPr lang="sk-SK" dirty="0" smtClean="0">
              <a:solidFill>
                <a:schemeClr val="bg1"/>
              </a:solidFill>
            </a:endParaRPr>
          </a:p>
          <a:p>
            <a:pPr eaLnBrk="0" hangingPunct="0">
              <a:lnSpc>
                <a:spcPct val="90000"/>
              </a:lnSpc>
              <a:buClr>
                <a:schemeClr val="tx1"/>
              </a:buClr>
              <a:defRPr/>
            </a:pPr>
            <a:r>
              <a:rPr lang="sk-SK" dirty="0" smtClean="0">
                <a:solidFill>
                  <a:schemeClr val="bg1"/>
                </a:solidFill>
              </a:rPr>
              <a:t>Kifejezi a közlemények átlagos évét, amelyekre az adott folyóirat hivatkozik az adott évben.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DOCUME~1\u0150930\LOCALS~1\Temp\SNAGHTML8b01f0.PNG"/>
          <p:cNvPicPr>
            <a:picLocks noChangeAspect="1" noChangeArrowheads="1"/>
          </p:cNvPicPr>
          <p:nvPr/>
        </p:nvPicPr>
        <p:blipFill>
          <a:blip r:embed="rId3" cstate="print"/>
          <a:srcRect/>
          <a:stretch>
            <a:fillRect/>
          </a:stretch>
        </p:blipFill>
        <p:spPr bwMode="auto">
          <a:xfrm>
            <a:off x="1447800" y="2057400"/>
            <a:ext cx="6120386" cy="4267201"/>
          </a:xfrm>
          <a:prstGeom prst="rect">
            <a:avLst/>
          </a:prstGeom>
          <a:noFill/>
        </p:spPr>
      </p:pic>
      <p:sp>
        <p:nvSpPr>
          <p:cNvPr id="22531" name="Title 1"/>
          <p:cNvSpPr>
            <a:spLocks noGrp="1"/>
          </p:cNvSpPr>
          <p:nvPr>
            <p:ph type="title"/>
          </p:nvPr>
        </p:nvSpPr>
        <p:spPr/>
        <p:txBody>
          <a:bodyPr/>
          <a:lstStyle/>
          <a:p>
            <a:r>
              <a:rPr lang="en-US" dirty="0" smtClean="0"/>
              <a:t>Cit</a:t>
            </a:r>
            <a:r>
              <a:rPr lang="en-US" i="1" dirty="0" smtClean="0"/>
              <a:t>ing</a:t>
            </a:r>
            <a:r>
              <a:rPr lang="en-US" dirty="0" smtClean="0"/>
              <a:t> Journal Graph</a:t>
            </a:r>
            <a:r>
              <a:rPr lang="hu-HU" dirty="0" smtClean="0"/>
              <a:t> – Hivatkozó folyóirat ábra </a:t>
            </a:r>
            <a:endParaRPr lang="en-US" dirty="0" smtClean="0"/>
          </a:p>
        </p:txBody>
      </p:sp>
      <p:sp>
        <p:nvSpPr>
          <p:cNvPr id="5" name="Rectangle 4"/>
          <p:cNvSpPr/>
          <p:nvPr/>
        </p:nvSpPr>
        <p:spPr>
          <a:xfrm>
            <a:off x="5943600" y="1524000"/>
            <a:ext cx="2971800" cy="978729"/>
          </a:xfrm>
          <a:prstGeom prst="rect">
            <a:avLst/>
          </a:prstGeom>
          <a:solidFill>
            <a:srgbClr val="387C2B"/>
          </a:solidFill>
          <a:ln w="9525">
            <a:solidFill>
              <a:srgbClr val="387C2B"/>
            </a:solidFill>
            <a:miter lim="800000"/>
            <a:headEnd/>
            <a:tailEnd/>
          </a:ln>
          <a:scene3d>
            <a:camera prst="orthographicFront"/>
            <a:lightRig rig="threePt" dir="t"/>
          </a:scene3d>
          <a:sp3d>
            <a:bevelT/>
          </a:sp3d>
        </p:spPr>
        <p:txBody>
          <a:bodyPr wrap="square">
            <a:spAutoFit/>
          </a:bodyPr>
          <a:lstStyle/>
          <a:p>
            <a:pPr eaLnBrk="0" hangingPunct="0">
              <a:lnSpc>
                <a:spcPct val="90000"/>
              </a:lnSpc>
              <a:buClr>
                <a:schemeClr val="tx1"/>
              </a:buClr>
              <a:defRPr/>
            </a:pPr>
            <a:r>
              <a:rPr lang="hu-HU" sz="1600" dirty="0" smtClean="0">
                <a:solidFill>
                  <a:schemeClr val="bg1"/>
                </a:solidFill>
                <a:latin typeface="Arial" charset="0"/>
              </a:rPr>
              <a:t>Fehér</a:t>
            </a:r>
            <a:r>
              <a:rPr lang="en-US" sz="1600" dirty="0" smtClean="0">
                <a:solidFill>
                  <a:schemeClr val="bg1"/>
                </a:solidFill>
                <a:latin typeface="Arial" charset="0"/>
              </a:rPr>
              <a:t>/</a:t>
            </a:r>
            <a:r>
              <a:rPr lang="hu-HU" sz="1600" dirty="0" smtClean="0">
                <a:solidFill>
                  <a:schemeClr val="bg1"/>
                </a:solidFill>
                <a:latin typeface="Arial" charset="0"/>
              </a:rPr>
              <a:t>szürke dőlt vonal jelzi a hivatkozások felezési idejét. </a:t>
            </a:r>
            <a:r>
              <a:rPr lang="sk-SK" sz="1600" dirty="0" smtClean="0">
                <a:solidFill>
                  <a:schemeClr val="bg1"/>
                </a:solidFill>
              </a:rPr>
              <a:t>Az oszlop sárga része az önidézést jelzi</a:t>
            </a:r>
            <a:r>
              <a:rPr lang="en-US" sz="1600" dirty="0" smtClean="0">
                <a:solidFill>
                  <a:schemeClr val="bg1"/>
                </a:solidFill>
              </a:rPr>
              <a:t>.</a:t>
            </a:r>
            <a:endParaRPr lang="en-US" sz="16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838200" y="1752600"/>
            <a:ext cx="6515294" cy="2305050"/>
          </a:xfrm>
          <a:prstGeom prst="rect">
            <a:avLst/>
          </a:prstGeom>
          <a:noFill/>
          <a:ln w="9525">
            <a:noFill/>
            <a:miter lim="800000"/>
            <a:headEnd/>
            <a:tailEnd/>
          </a:ln>
        </p:spPr>
      </p:pic>
      <p:sp>
        <p:nvSpPr>
          <p:cNvPr id="23555" name="Title 1"/>
          <p:cNvSpPr>
            <a:spLocks noGrp="1"/>
          </p:cNvSpPr>
          <p:nvPr>
            <p:ph type="title"/>
          </p:nvPr>
        </p:nvSpPr>
        <p:spPr/>
        <p:txBody>
          <a:bodyPr/>
          <a:lstStyle/>
          <a:p>
            <a:pPr eaLnBrk="1" hangingPunct="1"/>
            <a:r>
              <a:rPr lang="sk-SK" dirty="0" smtClean="0"/>
              <a:t>Forrásadatok</a:t>
            </a:r>
            <a:endParaRPr lang="en-US" dirty="0" smtClean="0"/>
          </a:p>
        </p:txBody>
      </p:sp>
      <p:sp>
        <p:nvSpPr>
          <p:cNvPr id="23556" name="Rectangle 4"/>
          <p:cNvSpPr>
            <a:spLocks noChangeArrowheads="1"/>
          </p:cNvSpPr>
          <p:nvPr/>
        </p:nvSpPr>
        <p:spPr bwMode="auto">
          <a:xfrm>
            <a:off x="457200" y="3962400"/>
            <a:ext cx="8153400" cy="1865126"/>
          </a:xfrm>
          <a:prstGeom prst="rect">
            <a:avLst/>
          </a:prstGeom>
          <a:noFill/>
          <a:ln w="9525">
            <a:noFill/>
            <a:miter lim="800000"/>
            <a:headEnd/>
            <a:tailEnd/>
          </a:ln>
        </p:spPr>
        <p:txBody>
          <a:bodyPr>
            <a:spAutoFit/>
          </a:bodyPr>
          <a:lstStyle/>
          <a:p>
            <a:pPr>
              <a:lnSpc>
                <a:spcPct val="80000"/>
              </a:lnSpc>
              <a:buClr>
                <a:schemeClr val="tx1"/>
              </a:buClr>
            </a:pPr>
            <a:r>
              <a:rPr lang="sk-SK" dirty="0" smtClean="0"/>
              <a:t>Megmutatja az eredeti kutatási cikkek számát és az áttekintések számát az adott évben </a:t>
            </a:r>
            <a:r>
              <a:rPr lang="en-US" dirty="0" smtClean="0"/>
              <a:t>(20</a:t>
            </a:r>
            <a:r>
              <a:rPr lang="cs-CZ" dirty="0" smtClean="0"/>
              <a:t>10</a:t>
            </a:r>
            <a:r>
              <a:rPr lang="en-US" dirty="0" smtClean="0"/>
              <a:t>)</a:t>
            </a:r>
            <a:endParaRPr lang="en-US" dirty="0"/>
          </a:p>
          <a:p>
            <a:pPr>
              <a:lnSpc>
                <a:spcPct val="80000"/>
              </a:lnSpc>
              <a:buClr>
                <a:schemeClr val="tx1"/>
              </a:buClr>
            </a:pPr>
            <a:endParaRPr lang="en-US" dirty="0"/>
          </a:p>
          <a:p>
            <a:pPr>
              <a:lnSpc>
                <a:spcPct val="80000"/>
              </a:lnSpc>
              <a:buClr>
                <a:schemeClr val="tx1"/>
              </a:buClr>
            </a:pPr>
            <a:r>
              <a:rPr lang="sk-SK" dirty="0" smtClean="0"/>
              <a:t>Tartalmazza az adott folyóirat referenciáinak számát az adott évben.</a:t>
            </a:r>
            <a:endParaRPr lang="en-US" dirty="0"/>
          </a:p>
          <a:p>
            <a:pPr>
              <a:lnSpc>
                <a:spcPct val="80000"/>
              </a:lnSpc>
              <a:buClr>
                <a:schemeClr val="tx1"/>
              </a:buClr>
            </a:pPr>
            <a:endParaRPr lang="en-US" dirty="0"/>
          </a:p>
          <a:p>
            <a:pPr>
              <a:lnSpc>
                <a:spcPct val="80000"/>
              </a:lnSpc>
              <a:buClr>
                <a:schemeClr val="tx1"/>
              </a:buClr>
            </a:pPr>
            <a:r>
              <a:rPr lang="sk-SK" dirty="0" smtClean="0"/>
              <a:t>Többi tétel </a:t>
            </a:r>
            <a:r>
              <a:rPr lang="en-US" dirty="0" smtClean="0"/>
              <a:t>= </a:t>
            </a:r>
            <a:r>
              <a:rPr lang="hu-HU" dirty="0" smtClean="0"/>
              <a:t>olyan dokumentum típusok, amelyek nincsenek beleszámolva a folyóirat hivatkozás-tételeibe (pl</a:t>
            </a:r>
            <a:r>
              <a:rPr lang="sk-SK" dirty="0" smtClean="0"/>
              <a:t>. szerkeszt</a:t>
            </a:r>
            <a:r>
              <a:rPr lang="hu-HU" dirty="0" smtClean="0"/>
              <a:t>ői vezércikkek</a:t>
            </a:r>
            <a:r>
              <a:rPr lang="en-GB" smtClean="0"/>
              <a:t>,</a:t>
            </a:r>
            <a:r>
              <a:rPr lang="en-US" smtClean="0"/>
              <a:t> </a:t>
            </a:r>
            <a:r>
              <a:rPr lang="hu-HU" dirty="0" smtClean="0"/>
              <a:t>levelek, híranyagok</a:t>
            </a:r>
            <a:r>
              <a:rPr lang="en-US" dirty="0" smtClean="0"/>
              <a:t>,</a:t>
            </a:r>
            <a:r>
              <a:rPr lang="hu-HU" dirty="0" smtClean="0"/>
              <a:t> előadáskivonatok</a:t>
            </a:r>
            <a:r>
              <a:rPr lang="sk-SK" dirty="0" smtClean="0"/>
              <a:t>)</a:t>
            </a:r>
            <a:endParaRPr lang="en-US" dirty="0"/>
          </a:p>
        </p:txBody>
      </p:sp>
      <p:sp>
        <p:nvSpPr>
          <p:cNvPr id="6" name="AutoShape 8"/>
          <p:cNvSpPr>
            <a:spLocks noChangeArrowheads="1"/>
          </p:cNvSpPr>
          <p:nvPr/>
        </p:nvSpPr>
        <p:spPr bwMode="auto">
          <a:xfrm>
            <a:off x="5715000" y="457200"/>
            <a:ext cx="3048000" cy="1219200"/>
          </a:xfrm>
          <a:prstGeom prst="wedgeRoundRectCallout">
            <a:avLst>
              <a:gd name="adj1" fmla="val -76136"/>
              <a:gd name="adj2" fmla="val 126165"/>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eaLnBrk="0" hangingPunct="0">
              <a:spcBef>
                <a:spcPct val="50000"/>
              </a:spcBef>
              <a:defRPr/>
            </a:pPr>
            <a:r>
              <a:rPr lang="sk-SK" sz="1600" dirty="0" smtClean="0"/>
              <a:t>A szemlék (</a:t>
            </a:r>
            <a:r>
              <a:rPr lang="en-US" sz="1600" dirty="0" smtClean="0"/>
              <a:t>Review articles</a:t>
            </a:r>
            <a:r>
              <a:rPr lang="sk-SK" sz="1600" dirty="0" smtClean="0"/>
              <a:t>) gyakrabban vannak idézve mint az eredeti kutatási cikkek.</a:t>
            </a:r>
            <a:endParaRPr lang="en-US" sz="1400" i="1" dirty="0"/>
          </a:p>
          <a:p>
            <a:pPr algn="ctr">
              <a:defRPr/>
            </a:pP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200" dirty="0" err="1" smtClean="0"/>
              <a:t>Eigenfactor</a:t>
            </a:r>
            <a:r>
              <a:rPr lang="en-US" sz="2200" baseline="42000" dirty="0" smtClean="0"/>
              <a:t>™</a:t>
            </a:r>
            <a:r>
              <a:rPr lang="en-US" sz="2200" dirty="0" smtClean="0"/>
              <a:t> Metrics:  </a:t>
            </a:r>
            <a:r>
              <a:rPr lang="en-US" sz="2200" dirty="0" err="1" smtClean="0"/>
              <a:t>Eigenfactor</a:t>
            </a:r>
            <a:r>
              <a:rPr lang="en-US" sz="2200" baseline="42000" dirty="0" smtClean="0"/>
              <a:t>™</a:t>
            </a:r>
            <a:r>
              <a:rPr lang="en-US" sz="2200" dirty="0" smtClean="0"/>
              <a:t> </a:t>
            </a:r>
            <a:r>
              <a:rPr lang="sk-SK" sz="2200" dirty="0" smtClean="0"/>
              <a:t>és</a:t>
            </a:r>
            <a:r>
              <a:rPr lang="en-US" sz="2200" dirty="0" smtClean="0"/>
              <a:t> Article Influence</a:t>
            </a:r>
            <a:r>
              <a:rPr lang="en-US" sz="2400" baseline="42000" dirty="0" smtClean="0"/>
              <a:t>™</a:t>
            </a:r>
          </a:p>
        </p:txBody>
      </p:sp>
      <p:sp>
        <p:nvSpPr>
          <p:cNvPr id="3" name="Content Placeholder 2"/>
          <p:cNvSpPr>
            <a:spLocks noGrp="1"/>
          </p:cNvSpPr>
          <p:nvPr>
            <p:ph idx="1"/>
          </p:nvPr>
        </p:nvSpPr>
        <p:spPr/>
        <p:txBody>
          <a:bodyPr/>
          <a:lstStyle/>
          <a:p>
            <a:pPr>
              <a:defRPr/>
            </a:pPr>
            <a:r>
              <a:rPr lang="sk-SK" sz="1800" dirty="0" smtClean="0">
                <a:solidFill>
                  <a:schemeClr val="accent4"/>
                </a:solidFill>
              </a:rPr>
              <a:t>Kiegészítő adatok az </a:t>
            </a:r>
            <a:r>
              <a:rPr lang="en-US" sz="1800" dirty="0" smtClean="0">
                <a:solidFill>
                  <a:schemeClr val="accent4"/>
                </a:solidFill>
              </a:rPr>
              <a:t>Impact Factor</a:t>
            </a:r>
            <a:r>
              <a:rPr lang="hu-HU" sz="1800" dirty="0" smtClean="0">
                <a:solidFill>
                  <a:schemeClr val="accent4"/>
                </a:solidFill>
              </a:rPr>
              <a:t>hoz és egyéb </a:t>
            </a:r>
            <a:r>
              <a:rPr lang="en-US" sz="1800" dirty="0" smtClean="0">
                <a:solidFill>
                  <a:schemeClr val="accent4"/>
                </a:solidFill>
              </a:rPr>
              <a:t>JCR </a:t>
            </a:r>
            <a:r>
              <a:rPr lang="sk-SK" sz="1800" dirty="0" smtClean="0">
                <a:solidFill>
                  <a:schemeClr val="accent4"/>
                </a:solidFill>
              </a:rPr>
              <a:t>metrikákhoz, amely szélesebb perspektívát ad a folyóiratok értékeléséhez</a:t>
            </a:r>
            <a:r>
              <a:rPr lang="en-US" sz="1800" dirty="0" smtClean="0">
                <a:solidFill>
                  <a:schemeClr val="accent4"/>
                </a:solidFill>
              </a:rPr>
              <a:t>.</a:t>
            </a:r>
          </a:p>
          <a:p>
            <a:pPr>
              <a:defRPr/>
            </a:pPr>
            <a:r>
              <a:rPr lang="hu-HU" sz="1800" dirty="0" smtClean="0">
                <a:solidFill>
                  <a:schemeClr val="accent4"/>
                </a:solidFill>
              </a:rPr>
              <a:t>A</a:t>
            </a:r>
            <a:r>
              <a:rPr lang="en-US" sz="1800" dirty="0" smtClean="0">
                <a:solidFill>
                  <a:schemeClr val="accent4"/>
                </a:solidFill>
              </a:rPr>
              <a:t> The Eigenfactor Project</a:t>
            </a:r>
            <a:r>
              <a:rPr lang="en-US" sz="1800" baseline="50000" dirty="0" smtClean="0">
                <a:solidFill>
                  <a:schemeClr val="accent4"/>
                </a:solidFill>
              </a:rPr>
              <a:t>™</a:t>
            </a:r>
            <a:r>
              <a:rPr lang="en-US" sz="1800" dirty="0" smtClean="0">
                <a:solidFill>
                  <a:schemeClr val="accent4"/>
                </a:solidFill>
              </a:rPr>
              <a:t> </a:t>
            </a:r>
            <a:r>
              <a:rPr lang="hu-HU" sz="1800" dirty="0" smtClean="0">
                <a:solidFill>
                  <a:schemeClr val="accent4"/>
                </a:solidFill>
              </a:rPr>
              <a:t>során kifejlesztett metrikák, amely nem kereskedelmi akadémiai kutatás, szponzor:</a:t>
            </a:r>
            <a:r>
              <a:rPr lang="en-US" sz="1800" dirty="0" smtClean="0">
                <a:solidFill>
                  <a:schemeClr val="accent4"/>
                </a:solidFill>
              </a:rPr>
              <a:t> Bergstrom </a:t>
            </a:r>
            <a:r>
              <a:rPr lang="sk-SK" sz="1800" dirty="0" smtClean="0">
                <a:solidFill>
                  <a:schemeClr val="accent4"/>
                </a:solidFill>
              </a:rPr>
              <a:t>v</a:t>
            </a:r>
            <a:r>
              <a:rPr lang="en-US" sz="1800" dirty="0" smtClean="0">
                <a:solidFill>
                  <a:schemeClr val="accent4"/>
                </a:solidFill>
              </a:rPr>
              <a:t> Department of Biology </a:t>
            </a:r>
            <a:r>
              <a:rPr lang="sk-SK" sz="1800" dirty="0" smtClean="0">
                <a:solidFill>
                  <a:schemeClr val="accent4"/>
                </a:solidFill>
              </a:rPr>
              <a:t>na</a:t>
            </a:r>
            <a:r>
              <a:rPr lang="en-US" sz="1800" dirty="0" smtClean="0">
                <a:solidFill>
                  <a:schemeClr val="accent4"/>
                </a:solidFill>
              </a:rPr>
              <a:t> University of Washington. </a:t>
            </a:r>
            <a:r>
              <a:rPr lang="en-US" sz="1800" dirty="0" smtClean="0">
                <a:solidFill>
                  <a:srgbClr val="FF0000"/>
                </a:solidFill>
                <a:hlinkClick r:id="rId3"/>
              </a:rPr>
              <a:t>www.eigenfactor.org</a:t>
            </a:r>
            <a:endParaRPr lang="en-US" sz="1800" dirty="0" smtClean="0">
              <a:solidFill>
                <a:srgbClr val="FF0000"/>
              </a:solidFill>
            </a:endParaRPr>
          </a:p>
          <a:p>
            <a:pPr>
              <a:defRPr/>
            </a:pPr>
            <a:endParaRPr lang="en-US" dirty="0"/>
          </a:p>
        </p:txBody>
      </p:sp>
      <p:pic>
        <p:nvPicPr>
          <p:cNvPr id="20484" name="Picture 5" descr="eigenmetricsscreenshot.jpg"/>
          <p:cNvPicPr>
            <a:picLocks noChangeAspect="1"/>
          </p:cNvPicPr>
          <p:nvPr/>
        </p:nvPicPr>
        <p:blipFill>
          <a:blip r:embed="rId4" cstate="print"/>
          <a:srcRect l="954" b="46324"/>
          <a:stretch>
            <a:fillRect/>
          </a:stretch>
        </p:blipFill>
        <p:spPr bwMode="auto">
          <a:xfrm>
            <a:off x="304800" y="3657600"/>
            <a:ext cx="8655050" cy="2667000"/>
          </a:xfrm>
          <a:prstGeom prst="rect">
            <a:avLst/>
          </a:prstGeom>
          <a:noFill/>
          <a:ln w="9525">
            <a:solidFill>
              <a:schemeClr val="tx2"/>
            </a:solidFill>
            <a:miter lim="800000"/>
            <a:headEnd/>
            <a:tailEnd/>
          </a:ln>
        </p:spPr>
      </p:pic>
      <p:sp>
        <p:nvSpPr>
          <p:cNvPr id="5" name="Rectangle 4"/>
          <p:cNvSpPr/>
          <p:nvPr/>
        </p:nvSpPr>
        <p:spPr>
          <a:xfrm>
            <a:off x="6934200" y="3657600"/>
            <a:ext cx="1981200" cy="2667000"/>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Eigenfactor™ Score</a:t>
            </a:r>
          </a:p>
        </p:txBody>
      </p:sp>
      <p:sp>
        <p:nvSpPr>
          <p:cNvPr id="3" name="Content Placeholder 2"/>
          <p:cNvSpPr>
            <a:spLocks noGrp="1"/>
          </p:cNvSpPr>
          <p:nvPr>
            <p:ph idx="1"/>
          </p:nvPr>
        </p:nvSpPr>
        <p:spPr/>
        <p:txBody>
          <a:bodyPr/>
          <a:lstStyle/>
          <a:p>
            <a:pPr>
              <a:defRPr/>
            </a:pPr>
            <a:r>
              <a:rPr lang="sk-SK" sz="1600" dirty="0" smtClean="0"/>
              <a:t>A folyóirat jelentősségének mértéke a kutatók közösségére</a:t>
            </a:r>
          </a:p>
          <a:p>
            <a:pPr>
              <a:defRPr/>
            </a:pPr>
            <a:r>
              <a:rPr lang="sk-SK" sz="1600" dirty="0" smtClean="0"/>
              <a:t>Definíció: az összes súlyozott hivatkozások százaléka az adott folyóiratra, amelyeket a többi folyóirattól kapott</a:t>
            </a:r>
            <a:endParaRPr lang="en-US" sz="1600" dirty="0" smtClean="0"/>
          </a:p>
          <a:p>
            <a:pPr>
              <a:defRPr/>
            </a:pPr>
            <a:r>
              <a:rPr lang="hu-HU" sz="1600" dirty="0" smtClean="0">
                <a:solidFill>
                  <a:schemeClr val="accent4"/>
                </a:solidFill>
              </a:rPr>
              <a:t>Az algoritmus az egész hálózat struktúráját figyelembe veszi</a:t>
            </a:r>
            <a:r>
              <a:rPr lang="sk-SK" sz="1600" dirty="0" smtClean="0">
                <a:solidFill>
                  <a:schemeClr val="accent4"/>
                </a:solidFill>
              </a:rPr>
              <a:t> (az összes tudományágat) a folyóirat jelentősségének értékelésére.</a:t>
            </a:r>
            <a:r>
              <a:rPr lang="en-US" sz="1600" b="1" dirty="0" smtClean="0">
                <a:solidFill>
                  <a:schemeClr val="accent4"/>
                </a:solidFill>
              </a:rPr>
              <a:t> </a:t>
            </a:r>
            <a:r>
              <a:rPr lang="hu-HU" sz="1600" b="1" dirty="0" smtClean="0">
                <a:solidFill>
                  <a:schemeClr val="accent4"/>
                </a:solidFill>
              </a:rPr>
              <a:t>Az önidézéseket kizárja</a:t>
            </a:r>
            <a:r>
              <a:rPr lang="sk-SK" sz="1600" b="1" dirty="0" smtClean="0">
                <a:solidFill>
                  <a:schemeClr val="accent4"/>
                </a:solidFill>
              </a:rPr>
              <a:t>.</a:t>
            </a:r>
            <a:endParaRPr lang="en-US" sz="1600" dirty="0" smtClean="0">
              <a:solidFill>
                <a:schemeClr val="accent4"/>
              </a:solidFill>
            </a:endParaRPr>
          </a:p>
          <a:p>
            <a:pPr>
              <a:defRPr/>
            </a:pPr>
            <a:r>
              <a:rPr lang="sk-SK" sz="1600" dirty="0" smtClean="0">
                <a:solidFill>
                  <a:schemeClr val="accent4"/>
                </a:solidFill>
              </a:rPr>
              <a:t>A kalkuláció az utolsó 5 év hivatkozási adatait használja a JCR-ból.</a:t>
            </a:r>
            <a:endParaRPr lang="en-US" sz="1600" dirty="0" smtClean="0">
              <a:solidFill>
                <a:schemeClr val="accent4"/>
              </a:solidFill>
            </a:endParaRPr>
          </a:p>
          <a:p>
            <a:pPr>
              <a:defRPr/>
            </a:pPr>
            <a:r>
              <a:rPr lang="sk-SK" sz="1600" b="1" dirty="0" smtClean="0">
                <a:solidFill>
                  <a:schemeClr val="accent4"/>
                </a:solidFill>
              </a:rPr>
              <a:t>A folyóirat jelentős befolyással bír, amennyiben gyakran hivatkoznak rá befolyásos folyóiratok. </a:t>
            </a:r>
            <a:endParaRPr lang="en-US" sz="1600" b="1" i="1" dirty="0" smtClean="0">
              <a:solidFill>
                <a:schemeClr val="accent4"/>
              </a:solidFill>
            </a:endParaRPr>
          </a:p>
          <a:p>
            <a:pPr>
              <a:buFontTx/>
              <a:buNone/>
              <a:defRPr/>
            </a:pPr>
            <a:endParaRPr lang="en-US" sz="1600" dirty="0"/>
          </a:p>
        </p:txBody>
      </p:sp>
      <p:pic>
        <p:nvPicPr>
          <p:cNvPr id="21508" name="Picture 6" descr="eigenfactor.gif"/>
          <p:cNvPicPr>
            <a:picLocks noChangeAspect="1"/>
          </p:cNvPicPr>
          <p:nvPr/>
        </p:nvPicPr>
        <p:blipFill>
          <a:blip r:embed="rId3" cstate="print"/>
          <a:srcRect l="54642"/>
          <a:stretch>
            <a:fillRect/>
          </a:stretch>
        </p:blipFill>
        <p:spPr bwMode="auto">
          <a:xfrm>
            <a:off x="5300663" y="4343400"/>
            <a:ext cx="1898650" cy="1825625"/>
          </a:xfrm>
          <a:prstGeom prst="rect">
            <a:avLst/>
          </a:prstGeom>
          <a:noFill/>
          <a:ln w="9525">
            <a:noFill/>
            <a:miter lim="800000"/>
            <a:headEnd/>
            <a:tailEnd/>
          </a:ln>
        </p:spPr>
      </p:pic>
      <p:pic>
        <p:nvPicPr>
          <p:cNvPr id="21509" name="Picture 6" descr="Eigensubjcovgraphic.jpg"/>
          <p:cNvPicPr>
            <a:picLocks noChangeAspect="1"/>
          </p:cNvPicPr>
          <p:nvPr/>
        </p:nvPicPr>
        <p:blipFill>
          <a:blip r:embed="rId4" cstate="print"/>
          <a:srcRect t="9677" b="4839"/>
          <a:stretch>
            <a:fillRect/>
          </a:stretch>
        </p:blipFill>
        <p:spPr bwMode="auto">
          <a:xfrm>
            <a:off x="1860550" y="4491038"/>
            <a:ext cx="2011363" cy="1646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Article Influence™  Score</a:t>
            </a:r>
          </a:p>
        </p:txBody>
      </p:sp>
      <p:sp>
        <p:nvSpPr>
          <p:cNvPr id="3" name="Content Placeholder 2"/>
          <p:cNvSpPr>
            <a:spLocks noGrp="1"/>
          </p:cNvSpPr>
          <p:nvPr>
            <p:ph idx="1"/>
          </p:nvPr>
        </p:nvSpPr>
        <p:spPr/>
        <p:txBody>
          <a:bodyPr/>
          <a:lstStyle/>
          <a:p>
            <a:pPr>
              <a:defRPr/>
            </a:pPr>
            <a:r>
              <a:rPr lang="sk-SK" sz="2000" dirty="0" smtClean="0"/>
              <a:t>A folyóirat jelentősségének meghatározására szolgál kizárva a folyóirat nagyságát</a:t>
            </a:r>
          </a:p>
          <a:p>
            <a:pPr>
              <a:defRPr/>
            </a:pPr>
            <a:r>
              <a:rPr lang="sk-SK" sz="2000" dirty="0" smtClean="0"/>
              <a:t>Megadja a közlemények átlagos befolyását az adott folyóiratban</a:t>
            </a:r>
            <a:r>
              <a:rPr lang="en-US" sz="2000" dirty="0" smtClean="0"/>
              <a:t>.</a:t>
            </a:r>
          </a:p>
          <a:p>
            <a:pPr>
              <a:defRPr/>
            </a:pPr>
            <a:r>
              <a:rPr lang="sk-SK" sz="2000" dirty="0" smtClean="0"/>
              <a:t>Számolása: </a:t>
            </a:r>
            <a:r>
              <a:rPr lang="en-US" sz="2000" i="1" dirty="0" err="1" smtClean="0"/>
              <a:t>Eigenfactor</a:t>
            </a:r>
            <a:r>
              <a:rPr lang="en-US" sz="2000" dirty="0" smtClean="0"/>
              <a:t> Score</a:t>
            </a:r>
            <a:r>
              <a:rPr lang="hu-HU" sz="2000" dirty="0" smtClean="0"/>
              <a:t> elosztva a közlemények számával a folyóiratban</a:t>
            </a:r>
            <a:r>
              <a:rPr lang="en-US" sz="2000" dirty="0" smtClean="0"/>
              <a:t>.</a:t>
            </a:r>
          </a:p>
          <a:p>
            <a:pPr>
              <a:defRPr/>
            </a:pPr>
            <a:r>
              <a:rPr lang="sk-SK" sz="2000" dirty="0" smtClean="0"/>
              <a:t>Az indikátor összehasonlítható az Impact Factorral</a:t>
            </a:r>
            <a:endParaRPr lang="en-US" sz="2000" dirty="0" smtClean="0"/>
          </a:p>
          <a:p>
            <a:pPr>
              <a:defRPr/>
            </a:pPr>
            <a:r>
              <a:rPr lang="sk-SK" sz="2000" dirty="0" smtClean="0"/>
              <a:t>Ahogy az </a:t>
            </a:r>
            <a:r>
              <a:rPr lang="en-US" sz="2000" dirty="0" err="1" smtClean="0"/>
              <a:t>Eigenfactor</a:t>
            </a:r>
            <a:r>
              <a:rPr lang="en-US" sz="2000" dirty="0" smtClean="0"/>
              <a:t> Score, </a:t>
            </a:r>
            <a:r>
              <a:rPr lang="hu-HU" sz="2000" dirty="0" smtClean="0"/>
              <a:t>az </a:t>
            </a:r>
            <a:r>
              <a:rPr lang="en-US" sz="2000" dirty="0" smtClean="0"/>
              <a:t>Article Influence </a:t>
            </a:r>
            <a:r>
              <a:rPr lang="hu-HU" sz="2000" dirty="0" smtClean="0"/>
              <a:t>is</a:t>
            </a:r>
            <a:r>
              <a:rPr lang="en-US" sz="2000" dirty="0" smtClean="0"/>
              <a:t>:</a:t>
            </a:r>
          </a:p>
          <a:p>
            <a:pPr lvl="2">
              <a:buFont typeface="Arial" pitchFamily="34" charset="0"/>
              <a:buChar char="‒"/>
              <a:defRPr/>
            </a:pPr>
            <a:r>
              <a:rPr lang="en-US" sz="2000" dirty="0" smtClean="0"/>
              <a:t> </a:t>
            </a:r>
            <a:r>
              <a:rPr lang="hu-HU" sz="2000" dirty="0" smtClean="0"/>
              <a:t>A JCR hivatkozáshálóját használja</a:t>
            </a:r>
            <a:endParaRPr lang="en-US" sz="2000" dirty="0" smtClean="0"/>
          </a:p>
          <a:p>
            <a:pPr lvl="2">
              <a:buFont typeface="Arial" pitchFamily="34" charset="0"/>
              <a:buChar char="‒"/>
              <a:defRPr/>
            </a:pPr>
            <a:r>
              <a:rPr lang="en-US" sz="2000" dirty="0" smtClean="0"/>
              <a:t> </a:t>
            </a:r>
            <a:r>
              <a:rPr lang="sk-SK" dirty="0" smtClean="0"/>
              <a:t>kizárja az önidézést</a:t>
            </a:r>
            <a:endParaRPr lang="en-US" sz="2000" dirty="0" smtClean="0"/>
          </a:p>
          <a:p>
            <a:pPr marL="228600" lvl="2" indent="-228600">
              <a:spcBef>
                <a:spcPct val="50000"/>
              </a:spcBef>
              <a:defRPr/>
            </a:pPr>
            <a:r>
              <a:rPr lang="sk-SK" dirty="0" smtClean="0"/>
              <a:t>Az átlag </a:t>
            </a:r>
            <a:r>
              <a:rPr lang="en-US" sz="2000" i="1" dirty="0" smtClean="0"/>
              <a:t>Article Influence</a:t>
            </a:r>
            <a:r>
              <a:rPr lang="en-US" sz="2000" dirty="0" smtClean="0"/>
              <a:t> Score  1.00.</a:t>
            </a:r>
          </a:p>
          <a:p>
            <a:pPr>
              <a:defRPr/>
            </a:pPr>
            <a:endParaRPr lang="en-US" sz="2000" dirty="0" smtClean="0"/>
          </a:p>
          <a:p>
            <a:pPr lvl="2">
              <a:defRPr/>
            </a:pPr>
            <a:endParaRPr lang="en-US" sz="2000" dirty="0" smtClean="0"/>
          </a:p>
          <a:p>
            <a:pPr>
              <a:buFontTx/>
              <a:buNone/>
              <a:defRPr/>
            </a:pPr>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sk-SK" dirty="0" smtClean="0"/>
              <a:t>További adatok a teljes bejegyzésből</a:t>
            </a:r>
            <a:endParaRPr lang="en-US" dirty="0" smtClean="0"/>
          </a:p>
        </p:txBody>
      </p:sp>
      <p:pic>
        <p:nvPicPr>
          <p:cNvPr id="8" name="Picture 2"/>
          <p:cNvPicPr>
            <a:picLocks noChangeAspect="1" noChangeArrowheads="1"/>
          </p:cNvPicPr>
          <p:nvPr/>
        </p:nvPicPr>
        <p:blipFill>
          <a:blip r:embed="rId3" cstate="print"/>
          <a:srcRect/>
          <a:stretch>
            <a:fillRect/>
          </a:stretch>
        </p:blipFill>
        <p:spPr bwMode="auto">
          <a:xfrm>
            <a:off x="152400" y="1676400"/>
            <a:ext cx="8915400" cy="4247128"/>
          </a:xfrm>
          <a:prstGeom prst="rect">
            <a:avLst/>
          </a:prstGeom>
          <a:noFill/>
          <a:ln w="9525">
            <a:noFill/>
            <a:miter lim="800000"/>
            <a:headEnd/>
            <a:tailEnd/>
          </a:ln>
        </p:spPr>
      </p:pic>
      <p:sp>
        <p:nvSpPr>
          <p:cNvPr id="9" name="Rounded Rectangle 8"/>
          <p:cNvSpPr/>
          <p:nvPr/>
        </p:nvSpPr>
        <p:spPr>
          <a:xfrm>
            <a:off x="2286000" y="3276600"/>
            <a:ext cx="4495800" cy="304800"/>
          </a:xfrm>
          <a:prstGeom prst="roundRect">
            <a:avLst/>
          </a:prstGeom>
          <a:solidFill>
            <a:srgbClr val="0070C0">
              <a:alpha val="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ight Arrow 9"/>
          <p:cNvSpPr/>
          <p:nvPr/>
        </p:nvSpPr>
        <p:spPr>
          <a:xfrm>
            <a:off x="1219200" y="32766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b="21306"/>
          <a:stretch>
            <a:fillRect/>
          </a:stretch>
        </p:blipFill>
        <p:spPr bwMode="auto">
          <a:xfrm>
            <a:off x="381000" y="1828800"/>
            <a:ext cx="8610600" cy="4191001"/>
          </a:xfrm>
          <a:prstGeom prst="rect">
            <a:avLst/>
          </a:prstGeom>
          <a:noFill/>
          <a:ln w="9525">
            <a:noFill/>
            <a:miter lim="800000"/>
            <a:headEnd/>
            <a:tailEnd/>
          </a:ln>
        </p:spPr>
      </p:pic>
      <p:sp>
        <p:nvSpPr>
          <p:cNvPr id="28675" name="Title 1"/>
          <p:cNvSpPr>
            <a:spLocks noGrp="1"/>
          </p:cNvSpPr>
          <p:nvPr>
            <p:ph type="title"/>
          </p:nvPr>
        </p:nvSpPr>
        <p:spPr/>
        <p:txBody>
          <a:bodyPr/>
          <a:lstStyle/>
          <a:p>
            <a:pPr eaLnBrk="1" hangingPunct="1"/>
            <a:r>
              <a:rPr lang="hu-HU" dirty="0" smtClean="0"/>
              <a:t>Idéző folyóiratok jegyzéke</a:t>
            </a:r>
            <a:r>
              <a:rPr lang="sk-SK" dirty="0" smtClean="0"/>
              <a:t> - </a:t>
            </a:r>
            <a:r>
              <a:rPr lang="en-US" dirty="0" smtClean="0"/>
              <a:t>Cited Journal List</a:t>
            </a:r>
          </a:p>
        </p:txBody>
      </p:sp>
      <p:sp>
        <p:nvSpPr>
          <p:cNvPr id="5" name="AutoShape 25"/>
          <p:cNvSpPr>
            <a:spLocks noChangeArrowheads="1"/>
          </p:cNvSpPr>
          <p:nvPr/>
        </p:nvSpPr>
        <p:spPr bwMode="auto">
          <a:xfrm>
            <a:off x="3200400" y="5105400"/>
            <a:ext cx="2590800" cy="1066800"/>
          </a:xfrm>
          <a:prstGeom prst="wedgeRoundRectCallout">
            <a:avLst>
              <a:gd name="adj1" fmla="val -70013"/>
              <a:gd name="adj2" fmla="val -94493"/>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eaLnBrk="0" hangingPunct="0">
              <a:spcBef>
                <a:spcPct val="50000"/>
              </a:spcBef>
              <a:defRPr/>
            </a:pPr>
            <a:r>
              <a:rPr lang="sk-SK" sz="1600" dirty="0" smtClean="0"/>
              <a:t>Folyóiratok listája, amelyek idézték a </a:t>
            </a:r>
            <a:r>
              <a:rPr lang="en-US" sz="1600" dirty="0" smtClean="0"/>
              <a:t> </a:t>
            </a:r>
            <a:r>
              <a:rPr lang="en-US" sz="1600" dirty="0"/>
              <a:t>Human Brain </a:t>
            </a:r>
            <a:r>
              <a:rPr lang="en-US" sz="1600" dirty="0" smtClean="0"/>
              <a:t>Mapping</a:t>
            </a:r>
            <a:r>
              <a:rPr lang="hu-HU" sz="1600" dirty="0" smtClean="0"/>
              <a:t>et</a:t>
            </a:r>
            <a:r>
              <a:rPr lang="sk-SK" sz="1600" dirty="0" smtClean="0"/>
              <a:t> </a:t>
            </a:r>
            <a:r>
              <a:rPr lang="en-US" sz="1600" dirty="0" smtClean="0"/>
              <a:t>20</a:t>
            </a:r>
            <a:r>
              <a:rPr lang="cs-CZ" sz="1600" dirty="0" smtClean="0"/>
              <a:t>10</a:t>
            </a:r>
            <a:r>
              <a:rPr lang="hu-HU" sz="1600" dirty="0" smtClean="0"/>
              <a:t>-ben</a:t>
            </a:r>
            <a:endParaRPr lang="en-US" sz="1600" dirty="0"/>
          </a:p>
          <a:p>
            <a:pPr algn="ctr">
              <a:defRPr/>
            </a:pPr>
            <a:endParaRPr lang="en-US" sz="1600" dirty="0"/>
          </a:p>
        </p:txBody>
      </p:sp>
      <p:sp>
        <p:nvSpPr>
          <p:cNvPr id="6" name="AutoShape 26"/>
          <p:cNvSpPr>
            <a:spLocks noChangeArrowheads="1"/>
          </p:cNvSpPr>
          <p:nvPr/>
        </p:nvSpPr>
        <p:spPr bwMode="auto">
          <a:xfrm>
            <a:off x="6019800" y="4953000"/>
            <a:ext cx="2209800" cy="685800"/>
          </a:xfrm>
          <a:prstGeom prst="wedgeRoundRectCallout">
            <a:avLst>
              <a:gd name="adj1" fmla="val -27257"/>
              <a:gd name="adj2" fmla="val -240321"/>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eaLnBrk="0" hangingPunct="0">
              <a:spcBef>
                <a:spcPct val="50000"/>
              </a:spcBef>
              <a:defRPr/>
            </a:pPr>
            <a:r>
              <a:rPr lang="sk-SK" sz="1600" dirty="0" smtClean="0"/>
              <a:t>Idézett közlemény publikációjának ideje.</a:t>
            </a:r>
            <a:endParaRPr lang="en-US" sz="1600" dirty="0"/>
          </a:p>
          <a:p>
            <a:pPr algn="ctr">
              <a:defRPr/>
            </a:pPr>
            <a:endParaRPr lang="en-US" sz="1600" dirty="0"/>
          </a:p>
        </p:txBody>
      </p:sp>
      <p:sp>
        <p:nvSpPr>
          <p:cNvPr id="7" name="AutoShape 27"/>
          <p:cNvSpPr>
            <a:spLocks noChangeArrowheads="1"/>
          </p:cNvSpPr>
          <p:nvPr/>
        </p:nvSpPr>
        <p:spPr bwMode="auto">
          <a:xfrm>
            <a:off x="7315200" y="2209800"/>
            <a:ext cx="1828800" cy="838200"/>
          </a:xfrm>
          <a:prstGeom prst="wedgeRoundRectCallout">
            <a:avLst>
              <a:gd name="adj1" fmla="val 3386"/>
              <a:gd name="adj2" fmla="val 123696"/>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eaLnBrk="0" hangingPunct="0">
              <a:spcBef>
                <a:spcPct val="50000"/>
              </a:spcBef>
              <a:defRPr/>
            </a:pPr>
            <a:r>
              <a:rPr lang="hu-HU" sz="1600" dirty="0" smtClean="0"/>
              <a:t>Hivatkozások régebbi közleményekre</a:t>
            </a:r>
            <a:endParaRPr lang="en-US" sz="1600" dirty="0"/>
          </a:p>
          <a:p>
            <a:pPr algn="ct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b="24182"/>
          <a:stretch>
            <a:fillRect/>
          </a:stretch>
        </p:blipFill>
        <p:spPr bwMode="auto">
          <a:xfrm>
            <a:off x="152400" y="1676400"/>
            <a:ext cx="8839200" cy="4061441"/>
          </a:xfrm>
          <a:prstGeom prst="rect">
            <a:avLst/>
          </a:prstGeom>
          <a:noFill/>
          <a:ln w="9525">
            <a:noFill/>
            <a:miter lim="800000"/>
            <a:headEnd/>
            <a:tailEnd/>
          </a:ln>
        </p:spPr>
      </p:pic>
      <p:sp>
        <p:nvSpPr>
          <p:cNvPr id="29699" name="Title 1"/>
          <p:cNvSpPr>
            <a:spLocks noGrp="1"/>
          </p:cNvSpPr>
          <p:nvPr>
            <p:ph type="title"/>
          </p:nvPr>
        </p:nvSpPr>
        <p:spPr/>
        <p:txBody>
          <a:bodyPr/>
          <a:lstStyle/>
          <a:p>
            <a:pPr eaLnBrk="1" hangingPunct="1"/>
            <a:r>
              <a:rPr lang="sk-SK" dirty="0" smtClean="0"/>
              <a:t>Idézett folyóiratok jegyzéke - </a:t>
            </a:r>
            <a:r>
              <a:rPr lang="en-US" dirty="0" smtClean="0"/>
              <a:t>Citing Journal List</a:t>
            </a:r>
          </a:p>
        </p:txBody>
      </p:sp>
      <p:sp>
        <p:nvSpPr>
          <p:cNvPr id="5" name="AutoShape 13"/>
          <p:cNvSpPr>
            <a:spLocks noChangeArrowheads="1"/>
          </p:cNvSpPr>
          <p:nvPr/>
        </p:nvSpPr>
        <p:spPr bwMode="auto">
          <a:xfrm>
            <a:off x="3810000" y="5105400"/>
            <a:ext cx="2514600" cy="1143000"/>
          </a:xfrm>
          <a:prstGeom prst="wedgeRoundRectCallout">
            <a:avLst>
              <a:gd name="adj1" fmla="val -98799"/>
              <a:gd name="adj2" fmla="val -56079"/>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spcBef>
                <a:spcPct val="50000"/>
              </a:spcBef>
              <a:defRPr/>
            </a:pPr>
            <a:r>
              <a:rPr lang="sk-SK" sz="1600" dirty="0" smtClean="0"/>
              <a:t>Folyóiratok listája, amelyekre a </a:t>
            </a:r>
            <a:r>
              <a:rPr lang="en-US" sz="1600" dirty="0" smtClean="0"/>
              <a:t>Human </a:t>
            </a:r>
            <a:r>
              <a:rPr lang="en-US" sz="1600" dirty="0"/>
              <a:t>Brain </a:t>
            </a:r>
            <a:r>
              <a:rPr lang="en-US" sz="1600" dirty="0" smtClean="0"/>
              <a:t>Mapping</a:t>
            </a:r>
            <a:r>
              <a:rPr lang="hu-HU" sz="1600" dirty="0" smtClean="0"/>
              <a:t> hivatkozott</a:t>
            </a:r>
            <a:r>
              <a:rPr lang="en-US" sz="1600" dirty="0" smtClean="0"/>
              <a:t> 20</a:t>
            </a:r>
            <a:r>
              <a:rPr lang="cs-CZ" sz="1600" dirty="0" smtClean="0"/>
              <a:t>10</a:t>
            </a:r>
            <a:r>
              <a:rPr lang="hu-HU" sz="1600" dirty="0" smtClean="0"/>
              <a:t>-ben</a:t>
            </a:r>
            <a:r>
              <a:rPr lang="en-US" sz="1600" dirty="0" smtClean="0"/>
              <a:t>.</a:t>
            </a:r>
            <a:endParaRPr lang="en-US" sz="1600" dirty="0"/>
          </a:p>
          <a:p>
            <a:pPr algn="ctr">
              <a:defRPr/>
            </a:pPr>
            <a:endParaRPr lang="en-US" sz="1600" dirty="0"/>
          </a:p>
        </p:txBody>
      </p:sp>
      <p:sp>
        <p:nvSpPr>
          <p:cNvPr id="6" name="AutoShape 14"/>
          <p:cNvSpPr>
            <a:spLocks noChangeArrowheads="1"/>
          </p:cNvSpPr>
          <p:nvPr/>
        </p:nvSpPr>
        <p:spPr bwMode="auto">
          <a:xfrm>
            <a:off x="6477000" y="4572000"/>
            <a:ext cx="2362200" cy="838200"/>
          </a:xfrm>
          <a:prstGeom prst="wedgeRoundRectCallout">
            <a:avLst>
              <a:gd name="adj1" fmla="val -38627"/>
              <a:gd name="adj2" fmla="val -179852"/>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Hivatkozott közlemények kiadási éve</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sk-SK" dirty="0" smtClean="0"/>
              <a:t>Bevezető</a:t>
            </a:r>
            <a:endParaRPr lang="en-US" dirty="0" smtClean="0"/>
          </a:p>
        </p:txBody>
      </p:sp>
      <p:graphicFrame>
        <p:nvGraphicFramePr>
          <p:cNvPr id="14" name="Diagram 13"/>
          <p:cNvGraphicFramePr/>
          <p:nvPr/>
        </p:nvGraphicFramePr>
        <p:xfrm>
          <a:off x="228600" y="1600200"/>
          <a:ext cx="70104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791200" y="4343400"/>
            <a:ext cx="3352800" cy="1295400"/>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cs-CZ" sz="2400" dirty="0" smtClean="0"/>
              <a:t>12 500 folyóirat</a:t>
            </a:r>
          </a:p>
          <a:p>
            <a:pPr lvl="0"/>
            <a:r>
              <a:rPr lang="cs-CZ" sz="2400" dirty="0" smtClean="0"/>
              <a:t>25 millió hivatkozás évente</a:t>
            </a:r>
          </a:p>
        </p:txBody>
      </p:sp>
      <p:sp>
        <p:nvSpPr>
          <p:cNvPr id="6" name="Rounded Rectangle 5"/>
          <p:cNvSpPr/>
          <p:nvPr/>
        </p:nvSpPr>
        <p:spPr>
          <a:xfrm>
            <a:off x="4648200" y="2133600"/>
            <a:ext cx="3429000" cy="1447800"/>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smtClean="0"/>
              <a:t>2 kiadás: </a:t>
            </a:r>
          </a:p>
          <a:p>
            <a:r>
              <a:rPr lang="cs-CZ" sz="2400" dirty="0" smtClean="0"/>
              <a:t>Science Edition </a:t>
            </a:r>
          </a:p>
          <a:p>
            <a:r>
              <a:rPr lang="cs-CZ" sz="2400" dirty="0" smtClean="0"/>
              <a:t>Social Science Edition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r="7875" b="16418"/>
          <a:stretch>
            <a:fillRect/>
          </a:stretch>
        </p:blipFill>
        <p:spPr bwMode="auto">
          <a:xfrm>
            <a:off x="381000" y="1752600"/>
            <a:ext cx="8305800" cy="4429760"/>
          </a:xfrm>
          <a:prstGeom prst="rect">
            <a:avLst/>
          </a:prstGeom>
          <a:noFill/>
          <a:ln w="9525">
            <a:noFill/>
            <a:miter lim="800000"/>
            <a:headEnd/>
            <a:tailEnd/>
          </a:ln>
        </p:spPr>
      </p:pic>
      <p:sp>
        <p:nvSpPr>
          <p:cNvPr id="30722" name="Title 1"/>
          <p:cNvSpPr>
            <a:spLocks noGrp="1"/>
          </p:cNvSpPr>
          <p:nvPr>
            <p:ph type="title"/>
          </p:nvPr>
        </p:nvSpPr>
        <p:spPr/>
        <p:txBody>
          <a:bodyPr/>
          <a:lstStyle/>
          <a:p>
            <a:pPr eaLnBrk="1" hangingPunct="1"/>
            <a:r>
              <a:rPr lang="sk-SK" dirty="0" smtClean="0"/>
              <a:t>Kapcsolódó folyóiratok - </a:t>
            </a:r>
            <a:r>
              <a:rPr lang="en-US" dirty="0" smtClean="0"/>
              <a:t>Related Journals</a:t>
            </a:r>
          </a:p>
        </p:txBody>
      </p:sp>
      <p:sp>
        <p:nvSpPr>
          <p:cNvPr id="5" name="AutoShape 6"/>
          <p:cNvSpPr>
            <a:spLocks noChangeArrowheads="1"/>
          </p:cNvSpPr>
          <p:nvPr/>
        </p:nvSpPr>
        <p:spPr bwMode="auto">
          <a:xfrm>
            <a:off x="3962400" y="4953000"/>
            <a:ext cx="3124200" cy="1143000"/>
          </a:xfrm>
          <a:prstGeom prst="wedgeRoundRectCallout">
            <a:avLst>
              <a:gd name="adj1" fmla="val -67329"/>
              <a:gd name="adj2" fmla="val -45694"/>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A feltüntetett folyóiratok témájukban kapcsolódnak a  Human Brain Mappinghez az idézettségi adatok alapján</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sk-SK" dirty="0" smtClean="0"/>
              <a:t>Kapcsolat</a:t>
            </a:r>
            <a:r>
              <a:rPr lang="en-US" dirty="0" smtClean="0"/>
              <a:t>: </a:t>
            </a:r>
            <a:r>
              <a:rPr lang="hu-HU" dirty="0" smtClean="0"/>
              <a:t>a folyóiratok szintjén</a:t>
            </a:r>
            <a:endParaRPr lang="en-US" dirty="0" smtClean="0"/>
          </a:p>
        </p:txBody>
      </p:sp>
      <p:sp>
        <p:nvSpPr>
          <p:cNvPr id="31747" name="Content Placeholder 2"/>
          <p:cNvSpPr>
            <a:spLocks noGrp="1"/>
          </p:cNvSpPr>
          <p:nvPr>
            <p:ph idx="1"/>
          </p:nvPr>
        </p:nvSpPr>
        <p:spPr/>
        <p:txBody>
          <a:bodyPr/>
          <a:lstStyle/>
          <a:p>
            <a:pPr eaLnBrk="1" hangingPunct="1"/>
            <a:r>
              <a:rPr lang="sk-SK" sz="1800" dirty="0" smtClean="0"/>
              <a:t>Figyelembe veszi a mindkét irányú hivatkozást </a:t>
            </a:r>
            <a:r>
              <a:rPr lang="en-US" sz="1800" dirty="0" smtClean="0"/>
              <a:t>:</a:t>
            </a:r>
          </a:p>
          <a:p>
            <a:pPr algn="ctr" eaLnBrk="1" hangingPunct="1">
              <a:buFontTx/>
              <a:buNone/>
            </a:pPr>
            <a:r>
              <a:rPr lang="en-US" dirty="0" smtClean="0"/>
              <a:t>Journal </a:t>
            </a:r>
            <a:r>
              <a:rPr lang="en-US" sz="2800" i="1" dirty="0" err="1" smtClean="0">
                <a:solidFill>
                  <a:schemeClr val="hlink"/>
                </a:solidFill>
              </a:rPr>
              <a:t>i</a:t>
            </a:r>
            <a:r>
              <a:rPr lang="en-US" i="1" dirty="0" smtClean="0"/>
              <a:t> </a:t>
            </a:r>
            <a:r>
              <a:rPr lang="sk-SK" dirty="0" smtClean="0"/>
              <a:t>hivatkozi</a:t>
            </a:r>
            <a:r>
              <a:rPr lang="en-US" dirty="0" smtClean="0"/>
              <a:t> Journal </a:t>
            </a:r>
            <a:r>
              <a:rPr lang="en-US" sz="2800" i="1" dirty="0" smtClean="0">
                <a:solidFill>
                  <a:srgbClr val="EA8032"/>
                </a:solidFill>
              </a:rPr>
              <a:t>j</a:t>
            </a:r>
          </a:p>
          <a:p>
            <a:pPr algn="ctr" eaLnBrk="1" hangingPunct="1">
              <a:buFontTx/>
              <a:buNone/>
            </a:pPr>
            <a:r>
              <a:rPr lang="sk-SK" dirty="0" smtClean="0"/>
              <a:t>ÉS</a:t>
            </a:r>
            <a:endParaRPr lang="en-US" dirty="0" smtClean="0"/>
          </a:p>
          <a:p>
            <a:pPr algn="ctr" eaLnBrk="1" hangingPunct="1">
              <a:buFontTx/>
              <a:buNone/>
            </a:pPr>
            <a:r>
              <a:rPr lang="en-US" dirty="0" smtClean="0"/>
              <a:t>Journal </a:t>
            </a:r>
            <a:r>
              <a:rPr lang="en-US" sz="2800" i="1" dirty="0" smtClean="0">
                <a:solidFill>
                  <a:srgbClr val="EA8032"/>
                </a:solidFill>
              </a:rPr>
              <a:t>j</a:t>
            </a:r>
            <a:r>
              <a:rPr lang="en-US" sz="2800" dirty="0" smtClean="0"/>
              <a:t> </a:t>
            </a:r>
            <a:r>
              <a:rPr lang="sk-SK" dirty="0" smtClean="0"/>
              <a:t>hivatkozik</a:t>
            </a:r>
            <a:r>
              <a:rPr lang="en-US" dirty="0" smtClean="0"/>
              <a:t> Journal </a:t>
            </a:r>
            <a:r>
              <a:rPr lang="en-US" sz="2800" i="1" dirty="0" err="1" smtClean="0">
                <a:solidFill>
                  <a:schemeClr val="hlink"/>
                </a:solidFill>
              </a:rPr>
              <a:t>i</a:t>
            </a:r>
            <a:endParaRPr lang="en-US" sz="2800" i="1" dirty="0" smtClean="0">
              <a:solidFill>
                <a:schemeClr val="hlink"/>
              </a:solidFill>
            </a:endParaRPr>
          </a:p>
          <a:p>
            <a:pPr lvl="3" eaLnBrk="1" hangingPunct="1">
              <a:buFontTx/>
              <a:buNone/>
            </a:pPr>
            <a:endParaRPr lang="en-US" sz="2400" i="1" dirty="0" smtClean="0">
              <a:solidFill>
                <a:schemeClr val="hlink"/>
              </a:solidFill>
            </a:endParaRPr>
          </a:p>
          <a:p>
            <a:pPr eaLnBrk="1" hangingPunct="1"/>
            <a:r>
              <a:rPr lang="sk-SK" sz="1800" dirty="0" smtClean="0"/>
              <a:t>A kapcsolódás (relatedness) specifikus kalkulációja </a:t>
            </a:r>
            <a:r>
              <a:rPr lang="en-US" sz="1800" i="1" dirty="0" smtClean="0"/>
              <a:t>Garfield </a:t>
            </a:r>
            <a:r>
              <a:rPr lang="hu-HU" sz="1800" i="1" dirty="0" smtClean="0"/>
              <a:t>és</a:t>
            </a:r>
            <a:r>
              <a:rPr lang="sk-SK" sz="1800" i="1" dirty="0" smtClean="0"/>
              <a:t> </a:t>
            </a:r>
            <a:r>
              <a:rPr lang="en-US" sz="1800" i="1" dirty="0" err="1" smtClean="0"/>
              <a:t>Pudovkin</a:t>
            </a:r>
            <a:r>
              <a:rPr lang="en-US" sz="1800" i="1" dirty="0" smtClean="0"/>
              <a:t> (2002)</a:t>
            </a:r>
            <a:r>
              <a:rPr lang="hu-HU" sz="1800" i="1" dirty="0" smtClean="0"/>
              <a:t> </a:t>
            </a:r>
            <a:r>
              <a:rPr lang="hu-HU" sz="1800" dirty="0" smtClean="0"/>
              <a:t>által definiált:</a:t>
            </a:r>
            <a:r>
              <a:rPr lang="en-US" sz="1800" dirty="0" smtClean="0"/>
              <a:t>  </a:t>
            </a:r>
            <a:r>
              <a:rPr lang="en-US" sz="1800" i="1" dirty="0" smtClean="0"/>
              <a:t>“Algorithmic procedure for finding semantically related journals.”  JASIST 53: 1113-1119</a:t>
            </a:r>
            <a:r>
              <a:rPr lang="en-US" sz="1800"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sk-SK" dirty="0" smtClean="0"/>
              <a:t>Kapcsolódó folyóiratok - </a:t>
            </a:r>
            <a:r>
              <a:rPr lang="en-US" dirty="0" smtClean="0"/>
              <a:t>Related Journals</a:t>
            </a:r>
          </a:p>
        </p:txBody>
      </p:sp>
      <p:sp>
        <p:nvSpPr>
          <p:cNvPr id="32771" name="Content Placeholder 2"/>
          <p:cNvSpPr>
            <a:spLocks noGrp="1"/>
          </p:cNvSpPr>
          <p:nvPr>
            <p:ph idx="1"/>
          </p:nvPr>
        </p:nvSpPr>
        <p:spPr>
          <a:xfrm>
            <a:off x="850900" y="1528763"/>
            <a:ext cx="7683500" cy="1214437"/>
          </a:xfrm>
        </p:spPr>
        <p:txBody>
          <a:bodyPr/>
          <a:lstStyle/>
          <a:p>
            <a:pPr eaLnBrk="1" hangingPunct="1"/>
            <a:r>
              <a:rPr lang="hu-HU" dirty="0" smtClean="0"/>
              <a:t>A 2 folyóirat közötti kapcsolat (</a:t>
            </a:r>
            <a:r>
              <a:rPr lang="en-US" dirty="0" smtClean="0"/>
              <a:t>Relatedness</a:t>
            </a:r>
            <a:r>
              <a:rPr lang="hu-HU" dirty="0" smtClean="0"/>
              <a:t>)</a:t>
            </a:r>
            <a:r>
              <a:rPr lang="sk-SK" dirty="0" smtClean="0"/>
              <a:t> 2 kalkuláció alapján van kiszámolva</a:t>
            </a:r>
            <a:r>
              <a:rPr lang="en-US" dirty="0" smtClean="0"/>
              <a:t>  </a:t>
            </a:r>
            <a:endParaRPr lang="en-US" b="1" i="1" dirty="0" smtClean="0"/>
          </a:p>
          <a:p>
            <a:pPr eaLnBrk="1" hangingPunct="1"/>
            <a:endParaRPr lang="en-US" dirty="0" smtClean="0"/>
          </a:p>
        </p:txBody>
      </p:sp>
      <p:sp>
        <p:nvSpPr>
          <p:cNvPr id="32772" name="Rectangle 6"/>
          <p:cNvSpPr>
            <a:spLocks noChangeArrowheads="1"/>
          </p:cNvSpPr>
          <p:nvPr/>
        </p:nvSpPr>
        <p:spPr bwMode="auto">
          <a:xfrm>
            <a:off x="990600" y="3276600"/>
            <a:ext cx="3175000" cy="830263"/>
          </a:xfrm>
          <a:prstGeom prst="rect">
            <a:avLst/>
          </a:prstGeom>
          <a:noFill/>
          <a:ln w="9525">
            <a:noFill/>
            <a:miter lim="800000"/>
            <a:headEnd/>
            <a:tailEnd/>
          </a:ln>
        </p:spPr>
        <p:txBody>
          <a:bodyPr anchor="ctr">
            <a:spAutoFit/>
          </a:bodyPr>
          <a:lstStyle/>
          <a:p>
            <a:pPr algn="ctr"/>
            <a:r>
              <a:rPr lang="fr-FR" sz="2400"/>
              <a:t>R</a:t>
            </a:r>
            <a:r>
              <a:rPr lang="fr-FR" sz="2400" i="1">
                <a:solidFill>
                  <a:schemeClr val="hlink"/>
                </a:solidFill>
              </a:rPr>
              <a:t>i</a:t>
            </a:r>
            <a:r>
              <a:rPr lang="fr-FR" sz="2400" i="1"/>
              <a:t>&gt;</a:t>
            </a:r>
            <a:r>
              <a:rPr lang="fr-FR" sz="2400" i="1">
                <a:solidFill>
                  <a:srgbClr val="EA8032"/>
                </a:solidFill>
              </a:rPr>
              <a:t>j</a:t>
            </a:r>
            <a:r>
              <a:rPr lang="fr-FR" sz="2400"/>
              <a:t> =       H</a:t>
            </a:r>
            <a:r>
              <a:rPr lang="fr-FR" sz="2400" i="1">
                <a:solidFill>
                  <a:schemeClr val="hlink"/>
                </a:solidFill>
              </a:rPr>
              <a:t>i</a:t>
            </a:r>
            <a:r>
              <a:rPr lang="fr-FR" sz="2400" i="1"/>
              <a:t>&gt;</a:t>
            </a:r>
            <a:r>
              <a:rPr lang="fr-FR" sz="2400" i="1">
                <a:solidFill>
                  <a:srgbClr val="EA8032"/>
                </a:solidFill>
              </a:rPr>
              <a:t>j</a:t>
            </a:r>
            <a:r>
              <a:rPr lang="fr-FR" sz="2400"/>
              <a:t> * 10</a:t>
            </a:r>
            <a:r>
              <a:rPr lang="fr-FR" sz="2400" baseline="30000"/>
              <a:t>6</a:t>
            </a:r>
            <a:r>
              <a:rPr lang="fr-FR" sz="2400"/>
              <a:t> </a:t>
            </a:r>
            <a:endParaRPr lang="en-US" sz="2400"/>
          </a:p>
          <a:p>
            <a:pPr algn="ctr"/>
            <a:r>
              <a:rPr lang="fr-FR" sz="2400"/>
              <a:t>                (</a:t>
            </a:r>
            <a:r>
              <a:rPr lang="fr-FR" sz="2400">
                <a:solidFill>
                  <a:srgbClr val="EA8032"/>
                </a:solidFill>
              </a:rPr>
              <a:t>Pap</a:t>
            </a:r>
            <a:r>
              <a:rPr lang="fr-FR" sz="2400" i="1">
                <a:solidFill>
                  <a:srgbClr val="EA8032"/>
                </a:solidFill>
              </a:rPr>
              <a:t>j</a:t>
            </a:r>
            <a:r>
              <a:rPr lang="fr-FR" sz="2400"/>
              <a:t> * </a:t>
            </a:r>
            <a:r>
              <a:rPr lang="fr-FR" sz="2400">
                <a:solidFill>
                  <a:schemeClr val="hlink"/>
                </a:solidFill>
              </a:rPr>
              <a:t>Ref</a:t>
            </a:r>
            <a:r>
              <a:rPr lang="fr-FR" sz="2400" i="1">
                <a:solidFill>
                  <a:schemeClr val="hlink"/>
                </a:solidFill>
              </a:rPr>
              <a:t>i</a:t>
            </a:r>
            <a:r>
              <a:rPr lang="fr-FR" sz="2400"/>
              <a:t>)</a:t>
            </a:r>
          </a:p>
        </p:txBody>
      </p:sp>
      <p:grpSp>
        <p:nvGrpSpPr>
          <p:cNvPr id="32773" name="Group 5"/>
          <p:cNvGrpSpPr>
            <a:grpSpLocks/>
          </p:cNvGrpSpPr>
          <p:nvPr/>
        </p:nvGrpSpPr>
        <p:grpSpPr bwMode="auto">
          <a:xfrm>
            <a:off x="1295400" y="3733800"/>
            <a:ext cx="2905125" cy="1408113"/>
            <a:chOff x="1914" y="912"/>
            <a:chExt cx="1830" cy="887"/>
          </a:xfrm>
        </p:grpSpPr>
        <p:sp>
          <p:nvSpPr>
            <p:cNvPr id="32777" name="Rectangle 6"/>
            <p:cNvSpPr>
              <a:spLocks noChangeArrowheads="1"/>
            </p:cNvSpPr>
            <p:nvPr/>
          </p:nvSpPr>
          <p:spPr bwMode="auto">
            <a:xfrm>
              <a:off x="1914" y="1508"/>
              <a:ext cx="116" cy="291"/>
            </a:xfrm>
            <a:prstGeom prst="rect">
              <a:avLst/>
            </a:prstGeom>
            <a:noFill/>
            <a:ln w="9525">
              <a:noFill/>
              <a:miter lim="800000"/>
              <a:headEnd/>
              <a:tailEnd/>
            </a:ln>
          </p:spPr>
          <p:txBody>
            <a:bodyPr wrap="none" anchor="ctr">
              <a:spAutoFit/>
            </a:bodyPr>
            <a:lstStyle/>
            <a:p>
              <a:pPr algn="ctr"/>
              <a:endParaRPr lang="fr-FR" sz="2400"/>
            </a:p>
          </p:txBody>
        </p:sp>
        <p:sp>
          <p:nvSpPr>
            <p:cNvPr id="32778" name="Line 7"/>
            <p:cNvSpPr>
              <a:spLocks noChangeShapeType="1"/>
            </p:cNvSpPr>
            <p:nvPr/>
          </p:nvSpPr>
          <p:spPr bwMode="auto">
            <a:xfrm>
              <a:off x="2544" y="912"/>
              <a:ext cx="1200" cy="0"/>
            </a:xfrm>
            <a:prstGeom prst="line">
              <a:avLst/>
            </a:prstGeom>
            <a:noFill/>
            <a:ln w="9525">
              <a:solidFill>
                <a:schemeClr val="tx1"/>
              </a:solidFill>
              <a:round/>
              <a:headEnd/>
              <a:tailEnd/>
            </a:ln>
          </p:spPr>
          <p:txBody>
            <a:bodyPr/>
            <a:lstStyle/>
            <a:p>
              <a:endParaRPr lang="en-US"/>
            </a:p>
          </p:txBody>
        </p:sp>
      </p:grpSp>
      <p:grpSp>
        <p:nvGrpSpPr>
          <p:cNvPr id="32774" name="Group 8"/>
          <p:cNvGrpSpPr>
            <a:grpSpLocks/>
          </p:cNvGrpSpPr>
          <p:nvPr/>
        </p:nvGrpSpPr>
        <p:grpSpPr bwMode="auto">
          <a:xfrm>
            <a:off x="4648200" y="3276600"/>
            <a:ext cx="3200400" cy="822325"/>
            <a:chOff x="1770" y="-76"/>
            <a:chExt cx="2016" cy="518"/>
          </a:xfrm>
        </p:grpSpPr>
        <p:sp>
          <p:nvSpPr>
            <p:cNvPr id="32775" name="Rectangle 9"/>
            <p:cNvSpPr>
              <a:spLocks noChangeArrowheads="1"/>
            </p:cNvSpPr>
            <p:nvPr/>
          </p:nvSpPr>
          <p:spPr bwMode="auto">
            <a:xfrm>
              <a:off x="1770" y="-76"/>
              <a:ext cx="2000" cy="518"/>
            </a:xfrm>
            <a:prstGeom prst="rect">
              <a:avLst/>
            </a:prstGeom>
            <a:noFill/>
            <a:ln w="9525">
              <a:noFill/>
              <a:miter lim="800000"/>
              <a:headEnd/>
              <a:tailEnd/>
            </a:ln>
          </p:spPr>
          <p:txBody>
            <a:bodyPr wrap="none" anchor="ctr">
              <a:spAutoFit/>
            </a:bodyPr>
            <a:lstStyle/>
            <a:p>
              <a:pPr algn="ctr"/>
              <a:r>
                <a:rPr lang="fr-FR" sz="2400"/>
                <a:t>R</a:t>
              </a:r>
              <a:r>
                <a:rPr lang="fr-FR" sz="2400" i="1">
                  <a:solidFill>
                    <a:srgbClr val="EA8032"/>
                  </a:solidFill>
                </a:rPr>
                <a:t>j</a:t>
              </a:r>
              <a:r>
                <a:rPr lang="fr-FR" sz="2400" i="1"/>
                <a:t>&gt;</a:t>
              </a:r>
              <a:r>
                <a:rPr lang="fr-FR" sz="2400" i="1">
                  <a:solidFill>
                    <a:schemeClr val="hlink"/>
                  </a:solidFill>
                </a:rPr>
                <a:t>i</a:t>
              </a:r>
              <a:r>
                <a:rPr lang="fr-FR" i="1"/>
                <a:t> </a:t>
              </a:r>
              <a:r>
                <a:rPr lang="fr-FR" sz="2400"/>
                <a:t>=       H</a:t>
              </a:r>
              <a:r>
                <a:rPr lang="fr-FR" sz="2400" i="1">
                  <a:solidFill>
                    <a:srgbClr val="EA8032"/>
                  </a:solidFill>
                </a:rPr>
                <a:t>j</a:t>
              </a:r>
              <a:r>
                <a:rPr lang="fr-FR" sz="2400" i="1"/>
                <a:t>&gt;</a:t>
              </a:r>
              <a:r>
                <a:rPr lang="fr-FR" sz="2400" i="1">
                  <a:solidFill>
                    <a:schemeClr val="hlink"/>
                  </a:solidFill>
                </a:rPr>
                <a:t>i </a:t>
              </a:r>
              <a:r>
                <a:rPr lang="fr-FR" sz="2400"/>
                <a:t>* 10</a:t>
              </a:r>
              <a:r>
                <a:rPr lang="fr-FR" sz="2400" baseline="30000"/>
                <a:t>6</a:t>
              </a:r>
              <a:r>
                <a:rPr lang="fr-FR" sz="2400"/>
                <a:t> </a:t>
              </a:r>
              <a:endParaRPr lang="en-US" sz="2400"/>
            </a:p>
            <a:p>
              <a:pPr algn="ctr"/>
              <a:r>
                <a:rPr lang="fr-FR" sz="2400"/>
                <a:t>                (</a:t>
              </a:r>
              <a:r>
                <a:rPr lang="fr-FR" sz="2400">
                  <a:solidFill>
                    <a:schemeClr val="hlink"/>
                  </a:solidFill>
                </a:rPr>
                <a:t>Pap</a:t>
              </a:r>
              <a:r>
                <a:rPr lang="fr-FR" sz="2400" i="1">
                  <a:solidFill>
                    <a:schemeClr val="hlink"/>
                  </a:solidFill>
                </a:rPr>
                <a:t>i</a:t>
              </a:r>
              <a:r>
                <a:rPr lang="fr-FR" sz="2400"/>
                <a:t> * </a:t>
              </a:r>
              <a:r>
                <a:rPr lang="fr-FR" sz="2400">
                  <a:solidFill>
                    <a:srgbClr val="EA8032"/>
                  </a:solidFill>
                </a:rPr>
                <a:t>Ref</a:t>
              </a:r>
              <a:r>
                <a:rPr lang="fr-FR" sz="2400" i="1">
                  <a:solidFill>
                    <a:srgbClr val="EA8032"/>
                  </a:solidFill>
                </a:rPr>
                <a:t>j</a:t>
              </a:r>
              <a:r>
                <a:rPr lang="fr-FR" sz="2400"/>
                <a:t>)</a:t>
              </a:r>
            </a:p>
          </p:txBody>
        </p:sp>
        <p:sp>
          <p:nvSpPr>
            <p:cNvPr id="32776" name="Line 10"/>
            <p:cNvSpPr>
              <a:spLocks noChangeShapeType="1"/>
            </p:cNvSpPr>
            <p:nvPr/>
          </p:nvSpPr>
          <p:spPr bwMode="auto">
            <a:xfrm>
              <a:off x="2586" y="212"/>
              <a:ext cx="1200" cy="0"/>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Impact Factor Trend Graph</a:t>
            </a:r>
          </a:p>
        </p:txBody>
      </p:sp>
      <p:sp>
        <p:nvSpPr>
          <p:cNvPr id="5" name="Text Box 9"/>
          <p:cNvSpPr txBox="1">
            <a:spLocks noChangeArrowheads="1"/>
          </p:cNvSpPr>
          <p:nvPr/>
        </p:nvSpPr>
        <p:spPr bwMode="auto">
          <a:xfrm>
            <a:off x="1676400" y="5486400"/>
            <a:ext cx="5867400" cy="723275"/>
          </a:xfrm>
          <a:prstGeom prst="rect">
            <a:avLst/>
          </a:prstGeom>
          <a:solidFill>
            <a:srgbClr val="387C2B"/>
          </a:solidFill>
          <a:ln w="9525">
            <a:solidFill>
              <a:srgbClr val="387C2B"/>
            </a:solidFill>
            <a:miter lim="800000"/>
            <a:headEnd/>
            <a:tailEnd/>
          </a:ln>
          <a:scene3d>
            <a:camera prst="orthographicFront"/>
            <a:lightRig rig="threePt" dir="t"/>
          </a:scene3d>
          <a:sp3d>
            <a:bevelT/>
          </a:sp3d>
        </p:spPr>
        <p:txBody>
          <a:bodyPr wrap="square">
            <a:spAutoFit/>
          </a:bodyPr>
          <a:lstStyle/>
          <a:p>
            <a:pPr eaLnBrk="0" hangingPunct="0">
              <a:lnSpc>
                <a:spcPct val="90000"/>
              </a:lnSpc>
              <a:spcBef>
                <a:spcPts val="600"/>
              </a:spcBef>
              <a:buClr>
                <a:schemeClr val="tx1"/>
              </a:buClr>
              <a:defRPr/>
            </a:pPr>
            <a:r>
              <a:rPr lang="sk-SK" sz="2000" dirty="0" smtClean="0">
                <a:solidFill>
                  <a:schemeClr val="bg1"/>
                </a:solidFill>
              </a:rPr>
              <a:t>Megjeleníti az utóbbi 5 év </a:t>
            </a:r>
            <a:r>
              <a:rPr lang="en-US" sz="2000" dirty="0" smtClean="0">
                <a:solidFill>
                  <a:schemeClr val="bg1"/>
                </a:solidFill>
              </a:rPr>
              <a:t>Impact Factor</a:t>
            </a:r>
            <a:r>
              <a:rPr lang="hu-HU" sz="2000" dirty="0" smtClean="0">
                <a:solidFill>
                  <a:schemeClr val="bg1"/>
                </a:solidFill>
              </a:rPr>
              <a:t>át</a:t>
            </a:r>
            <a:r>
              <a:rPr lang="sk-SK" sz="2000" dirty="0" smtClean="0">
                <a:solidFill>
                  <a:schemeClr val="bg1"/>
                </a:solidFill>
              </a:rPr>
              <a:t> </a:t>
            </a:r>
            <a:endParaRPr lang="en-US" sz="2000" dirty="0" smtClean="0">
              <a:solidFill>
                <a:schemeClr val="bg1"/>
              </a:solidFill>
            </a:endParaRPr>
          </a:p>
          <a:p>
            <a:pPr eaLnBrk="0" hangingPunct="0">
              <a:lnSpc>
                <a:spcPct val="90000"/>
              </a:lnSpc>
              <a:spcBef>
                <a:spcPts val="600"/>
              </a:spcBef>
              <a:buClr>
                <a:schemeClr val="tx1"/>
              </a:buClr>
              <a:defRPr/>
            </a:pPr>
            <a:r>
              <a:rPr lang="sk-SK" sz="2000" dirty="0" smtClean="0">
                <a:solidFill>
                  <a:schemeClr val="bg1"/>
                </a:solidFill>
              </a:rPr>
              <a:t>Belépő pont a </a:t>
            </a:r>
            <a:r>
              <a:rPr lang="en-US" sz="2000" dirty="0" smtClean="0">
                <a:solidFill>
                  <a:schemeClr val="bg1"/>
                </a:solidFill>
              </a:rPr>
              <a:t>JCR</a:t>
            </a:r>
            <a:r>
              <a:rPr lang="hu-HU" sz="2000" dirty="0" smtClean="0">
                <a:solidFill>
                  <a:schemeClr val="bg1"/>
                </a:solidFill>
              </a:rPr>
              <a:t>-ba a</a:t>
            </a:r>
            <a:r>
              <a:rPr lang="en-US" sz="2000" dirty="0" smtClean="0">
                <a:solidFill>
                  <a:schemeClr val="bg1"/>
                </a:solidFill>
              </a:rPr>
              <a:t> Web of Science</a:t>
            </a:r>
            <a:r>
              <a:rPr lang="hu-HU" sz="2000" dirty="0" smtClean="0">
                <a:solidFill>
                  <a:schemeClr val="bg1"/>
                </a:solidFill>
              </a:rPr>
              <a:t>-ből</a:t>
            </a:r>
            <a:endParaRPr lang="en-US" sz="2000" dirty="0">
              <a:solidFill>
                <a:schemeClr val="bg1"/>
              </a:solidFill>
            </a:endParaRPr>
          </a:p>
        </p:txBody>
      </p:sp>
      <p:pic>
        <p:nvPicPr>
          <p:cNvPr id="7" name="Picture 2"/>
          <p:cNvPicPr>
            <a:picLocks noChangeAspect="1" noChangeArrowheads="1"/>
          </p:cNvPicPr>
          <p:nvPr/>
        </p:nvPicPr>
        <p:blipFill>
          <a:blip r:embed="rId3" cstate="print"/>
          <a:srcRect/>
          <a:stretch>
            <a:fillRect/>
          </a:stretch>
        </p:blipFill>
        <p:spPr bwMode="auto">
          <a:xfrm>
            <a:off x="152400" y="1600200"/>
            <a:ext cx="8839200" cy="3704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hu-HU" dirty="0" smtClean="0"/>
              <a:t>Keresés </a:t>
            </a:r>
            <a:r>
              <a:rPr lang="en-US" dirty="0" smtClean="0"/>
              <a:t>Subject Categories</a:t>
            </a:r>
            <a:r>
              <a:rPr lang="hu-HU" dirty="0" smtClean="0"/>
              <a:t> alapján</a:t>
            </a:r>
            <a:endParaRPr lang="en-US" dirty="0" smtClean="0"/>
          </a:p>
        </p:txBody>
      </p:sp>
      <p:pic>
        <p:nvPicPr>
          <p:cNvPr id="35843" name="Content Placeholder 4" descr="home w menu.png"/>
          <p:cNvPicPr>
            <a:picLocks noGrp="1" noChangeAspect="1"/>
          </p:cNvPicPr>
          <p:nvPr>
            <p:ph idx="1"/>
          </p:nvPr>
        </p:nvPicPr>
        <p:blipFill>
          <a:blip r:embed="rId3" cstate="print"/>
          <a:srcRect/>
          <a:stretch>
            <a:fillRect/>
          </a:stretch>
        </p:blipFill>
        <p:spPr>
          <a:xfrm>
            <a:off x="304800" y="1524000"/>
            <a:ext cx="8305800" cy="4083050"/>
          </a:xfrm>
          <a:ln>
            <a:solidFill>
              <a:schemeClr val="bg2"/>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View Journal Data</a:t>
            </a:r>
          </a:p>
        </p:txBody>
      </p:sp>
      <p:pic>
        <p:nvPicPr>
          <p:cNvPr id="36867" name="Content Placeholder 3" descr="SNAG-0015.jpg"/>
          <p:cNvPicPr>
            <a:picLocks noGrp="1" noChangeAspect="1"/>
          </p:cNvPicPr>
          <p:nvPr>
            <p:ph idx="1"/>
          </p:nvPr>
        </p:nvPicPr>
        <p:blipFill>
          <a:blip r:embed="rId3" cstate="print"/>
          <a:srcRect/>
          <a:stretch>
            <a:fillRect/>
          </a:stretch>
        </p:blipFill>
        <p:spPr>
          <a:xfrm>
            <a:off x="457200" y="1828800"/>
            <a:ext cx="8305800" cy="3470275"/>
          </a:xfrm>
          <a:ln w="19050">
            <a:solidFill>
              <a:schemeClr val="tx1"/>
            </a:solidFill>
          </a:ln>
        </p:spPr>
      </p:pic>
      <p:sp>
        <p:nvSpPr>
          <p:cNvPr id="5" name="AutoShape 7"/>
          <p:cNvSpPr>
            <a:spLocks noChangeArrowheads="1"/>
          </p:cNvSpPr>
          <p:nvPr/>
        </p:nvSpPr>
        <p:spPr bwMode="auto">
          <a:xfrm>
            <a:off x="7010400" y="2895600"/>
            <a:ext cx="1905000" cy="1676400"/>
          </a:xfrm>
          <a:prstGeom prst="wedgeRoundRectCallout">
            <a:avLst>
              <a:gd name="adj1" fmla="val -76100"/>
              <a:gd name="adj2" fmla="val 43135"/>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Folyóiratok szintjén jeleníti meg az információkat  a választott kategóriában </a:t>
            </a:r>
            <a:endParaRPr lang="en-US" sz="1600" dirty="0"/>
          </a:p>
        </p:txBody>
      </p:sp>
      <p:pic>
        <p:nvPicPr>
          <p:cNvPr id="36869" name="Picture 5" descr="2008 snip zoom.png"/>
          <p:cNvPicPr>
            <a:picLocks noChangeAspect="1"/>
          </p:cNvPicPr>
          <p:nvPr/>
        </p:nvPicPr>
        <p:blipFill>
          <a:blip r:embed="rId4" cstate="print"/>
          <a:srcRect/>
          <a:stretch>
            <a:fillRect/>
          </a:stretch>
        </p:blipFill>
        <p:spPr bwMode="auto">
          <a:xfrm>
            <a:off x="7086600" y="2057400"/>
            <a:ext cx="1671638" cy="33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7" descr="category list.png"/>
          <p:cNvPicPr>
            <a:picLocks noGrp="1" noChangeAspect="1"/>
          </p:cNvPicPr>
          <p:nvPr>
            <p:ph idx="1"/>
          </p:nvPr>
        </p:nvPicPr>
        <p:blipFill>
          <a:blip r:embed="rId3" cstate="print"/>
          <a:srcRect/>
          <a:stretch>
            <a:fillRect/>
          </a:stretch>
        </p:blipFill>
        <p:spPr>
          <a:xfrm>
            <a:off x="762000" y="1524000"/>
            <a:ext cx="7848600" cy="5210175"/>
          </a:xfrm>
          <a:ln>
            <a:solidFill>
              <a:schemeClr val="bg2"/>
            </a:solidFill>
          </a:ln>
        </p:spPr>
      </p:pic>
      <p:sp>
        <p:nvSpPr>
          <p:cNvPr id="37891" name="Title 1"/>
          <p:cNvSpPr>
            <a:spLocks noGrp="1"/>
          </p:cNvSpPr>
          <p:nvPr>
            <p:ph type="title"/>
          </p:nvPr>
        </p:nvSpPr>
        <p:spPr/>
        <p:txBody>
          <a:bodyPr/>
          <a:lstStyle/>
          <a:p>
            <a:pPr eaLnBrk="1" hangingPunct="1"/>
            <a:r>
              <a:rPr lang="sk-SK" dirty="0" smtClean="0"/>
              <a:t>Folyóiratok szortírozása</a:t>
            </a:r>
            <a:endParaRPr lang="en-US" dirty="0" smtClean="0"/>
          </a:p>
        </p:txBody>
      </p:sp>
      <p:sp>
        <p:nvSpPr>
          <p:cNvPr id="5" name="AutoShape 7"/>
          <p:cNvSpPr>
            <a:spLocks noChangeArrowheads="1"/>
          </p:cNvSpPr>
          <p:nvPr/>
        </p:nvSpPr>
        <p:spPr bwMode="auto">
          <a:xfrm>
            <a:off x="4724400" y="1447800"/>
            <a:ext cx="2362200" cy="1143000"/>
          </a:xfrm>
          <a:prstGeom prst="wedgeRoundRectCallout">
            <a:avLst>
              <a:gd name="adj1" fmla="val -142655"/>
              <a:gd name="adj2" fmla="val 83825"/>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Folyóiratok összehasonlítása impact factor vagy egyéb adatok alapján</a:t>
            </a:r>
            <a:endParaRPr lang="en-US" sz="1600" dirty="0"/>
          </a:p>
        </p:txBody>
      </p:sp>
      <p:sp>
        <p:nvSpPr>
          <p:cNvPr id="6" name="AutoShape 8"/>
          <p:cNvSpPr>
            <a:spLocks noChangeArrowheads="1"/>
          </p:cNvSpPr>
          <p:nvPr/>
        </p:nvSpPr>
        <p:spPr bwMode="auto">
          <a:xfrm>
            <a:off x="5943600" y="5029200"/>
            <a:ext cx="2819400" cy="1371600"/>
          </a:xfrm>
          <a:prstGeom prst="wedgeRoundRectCallout">
            <a:avLst>
              <a:gd name="adj1" fmla="val 22130"/>
              <a:gd name="adj2" fmla="val -237963"/>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Ellenőrizheti a folyóirat nevének megváltozását az utóbbi 2 évben. Befolyásolhatja az </a:t>
            </a:r>
            <a:r>
              <a:rPr lang="en-US" sz="1600" dirty="0" smtClean="0"/>
              <a:t>Impact Factor</a:t>
            </a:r>
            <a:r>
              <a:rPr lang="hu-HU" sz="1600" dirty="0" smtClean="0"/>
              <a:t>t</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sk-SK" dirty="0" smtClean="0"/>
              <a:t>Információk a kategóriáról kontextusban</a:t>
            </a:r>
            <a:endParaRPr lang="en-US" dirty="0" smtClean="0"/>
          </a:p>
        </p:txBody>
      </p:sp>
      <p:pic>
        <p:nvPicPr>
          <p:cNvPr id="38915" name="Content Placeholder 3" descr="SNAG-0017.jpg"/>
          <p:cNvPicPr>
            <a:picLocks noGrp="1" noChangeAspect="1"/>
          </p:cNvPicPr>
          <p:nvPr>
            <p:ph idx="1"/>
          </p:nvPr>
        </p:nvPicPr>
        <p:blipFill>
          <a:blip r:embed="rId3" cstate="print"/>
          <a:srcRect/>
          <a:stretch>
            <a:fillRect/>
          </a:stretch>
        </p:blipFill>
        <p:spPr>
          <a:xfrm>
            <a:off x="304800" y="1828800"/>
            <a:ext cx="8458200" cy="3884613"/>
          </a:xfrm>
          <a:ln w="19050">
            <a:solidFill>
              <a:schemeClr val="tx1"/>
            </a:solidFill>
          </a:ln>
        </p:spPr>
      </p:pic>
      <p:sp>
        <p:nvSpPr>
          <p:cNvPr id="5" name="AutoShape 7"/>
          <p:cNvSpPr>
            <a:spLocks noChangeArrowheads="1"/>
          </p:cNvSpPr>
          <p:nvPr/>
        </p:nvSpPr>
        <p:spPr bwMode="auto">
          <a:xfrm>
            <a:off x="6781800" y="2438400"/>
            <a:ext cx="2133600" cy="1219200"/>
          </a:xfrm>
          <a:prstGeom prst="wedgeRoundRectCallout">
            <a:avLst>
              <a:gd name="adj1" fmla="val -93349"/>
              <a:gd name="adj2" fmla="val 40903"/>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Használja a CTRL-klikket több kategória kiválasztására.</a:t>
            </a:r>
            <a:endParaRPr lang="en-US" sz="1600" dirty="0"/>
          </a:p>
        </p:txBody>
      </p:sp>
      <p:pic>
        <p:nvPicPr>
          <p:cNvPr id="38917" name="Picture 5" descr="2008 snip zoom.png"/>
          <p:cNvPicPr>
            <a:picLocks noChangeAspect="1"/>
          </p:cNvPicPr>
          <p:nvPr/>
        </p:nvPicPr>
        <p:blipFill>
          <a:blip r:embed="rId4" cstate="print"/>
          <a:srcRect/>
          <a:stretch>
            <a:fillRect/>
          </a:stretch>
        </p:blipFill>
        <p:spPr bwMode="auto">
          <a:xfrm>
            <a:off x="6858000" y="1828800"/>
            <a:ext cx="1900238" cy="38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sk-SK" dirty="0" smtClean="0"/>
              <a:t>Összesített (aggregate)</a:t>
            </a:r>
            <a:r>
              <a:rPr lang="en-US" dirty="0" smtClean="0"/>
              <a:t> </a:t>
            </a:r>
            <a:r>
              <a:rPr lang="hu-HU" dirty="0" smtClean="0"/>
              <a:t>adatok</a:t>
            </a:r>
            <a:endParaRPr lang="en-US" dirty="0" smtClean="0"/>
          </a:p>
        </p:txBody>
      </p:sp>
      <p:pic>
        <p:nvPicPr>
          <p:cNvPr id="39939" name="Content Placeholder 3" descr="SNAG-0018.jpg"/>
          <p:cNvPicPr>
            <a:picLocks noGrp="1" noChangeAspect="1"/>
          </p:cNvPicPr>
          <p:nvPr>
            <p:ph idx="1"/>
          </p:nvPr>
        </p:nvPicPr>
        <p:blipFill>
          <a:blip r:embed="rId3" cstate="print"/>
          <a:srcRect/>
          <a:stretch>
            <a:fillRect/>
          </a:stretch>
        </p:blipFill>
        <p:spPr>
          <a:xfrm>
            <a:off x="304800" y="1828800"/>
            <a:ext cx="8534400" cy="3886200"/>
          </a:xfrm>
          <a:ln w="19050">
            <a:solidFill>
              <a:schemeClr val="tx1"/>
            </a:solidFill>
          </a:ln>
        </p:spPr>
      </p:pic>
      <p:sp>
        <p:nvSpPr>
          <p:cNvPr id="5" name="AutoShape 7"/>
          <p:cNvSpPr>
            <a:spLocks noChangeArrowheads="1"/>
          </p:cNvSpPr>
          <p:nvPr/>
        </p:nvSpPr>
        <p:spPr bwMode="auto">
          <a:xfrm>
            <a:off x="6019800" y="2057400"/>
            <a:ext cx="2743200" cy="1371600"/>
          </a:xfrm>
          <a:prstGeom prst="wedgeRoundRectCallout">
            <a:avLst>
              <a:gd name="adj1" fmla="val -40769"/>
              <a:gd name="adj2" fmla="val 106170"/>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A számolások hasonlóak  mint a folyóiratok szintjén, azonban a kategória teljes hivatkozásadatai alapján vannak kiszámolva. </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hu-HU" dirty="0" smtClean="0"/>
              <a:t>Adatok a kategória szintjén</a:t>
            </a:r>
            <a:endParaRPr lang="en-US" dirty="0" smtClean="0"/>
          </a:p>
        </p:txBody>
      </p:sp>
      <p:sp>
        <p:nvSpPr>
          <p:cNvPr id="40963" name="Content Placeholder 2"/>
          <p:cNvSpPr>
            <a:spLocks noGrp="1"/>
          </p:cNvSpPr>
          <p:nvPr>
            <p:ph idx="1"/>
          </p:nvPr>
        </p:nvSpPr>
        <p:spPr/>
        <p:txBody>
          <a:bodyPr/>
          <a:lstStyle/>
          <a:p>
            <a:pPr eaLnBrk="1" hangingPunct="1">
              <a:buNone/>
            </a:pPr>
            <a:r>
              <a:rPr lang="en-US" u="sng" dirty="0" smtClean="0"/>
              <a:t>Median Impact Factor </a:t>
            </a:r>
            <a:endParaRPr lang="sk-SK" u="sng" dirty="0" smtClean="0"/>
          </a:p>
          <a:p>
            <a:pPr eaLnBrk="1" hangingPunct="1"/>
            <a:r>
              <a:rPr lang="en-US" sz="1800" dirty="0" smtClean="0"/>
              <a:t>Impact Factor </a:t>
            </a:r>
            <a:r>
              <a:rPr lang="hu-HU" sz="1800" dirty="0" smtClean="0"/>
              <a:t>középérték a kategóriában</a:t>
            </a:r>
            <a:r>
              <a:rPr lang="en-US" sz="1800" dirty="0" smtClean="0"/>
              <a:t>.  </a:t>
            </a:r>
            <a:endParaRPr lang="sk-SK" sz="1800" dirty="0" smtClean="0"/>
          </a:p>
          <a:p>
            <a:pPr eaLnBrk="1" hangingPunct="1"/>
            <a:r>
              <a:rPr lang="en-US" sz="1800" dirty="0" smtClean="0"/>
              <a:t>50% </a:t>
            </a:r>
            <a:r>
              <a:rPr lang="hu-HU" sz="1800" dirty="0" smtClean="0"/>
              <a:t>folyóiratok az érték fölött, </a:t>
            </a:r>
            <a:r>
              <a:rPr lang="en-US" sz="1800" dirty="0" smtClean="0"/>
              <a:t>50% </a:t>
            </a:r>
            <a:r>
              <a:rPr lang="hu-HU" sz="1800" dirty="0" smtClean="0"/>
              <a:t>az érték alatt található</a:t>
            </a:r>
            <a:r>
              <a:rPr lang="en-US" sz="1800" dirty="0" smtClean="0"/>
              <a:t>.</a:t>
            </a:r>
          </a:p>
          <a:p>
            <a:pPr eaLnBrk="1" hangingPunct="1">
              <a:buNone/>
            </a:pPr>
            <a:r>
              <a:rPr lang="en-US" u="sng" dirty="0" smtClean="0"/>
              <a:t>Aggregate Impact Factor</a:t>
            </a:r>
            <a:r>
              <a:rPr lang="en-US" dirty="0" smtClean="0"/>
              <a:t> </a:t>
            </a:r>
          </a:p>
          <a:p>
            <a:pPr lvl="1" eaLnBrk="1" hangingPunct="1"/>
            <a:r>
              <a:rPr lang="sk-SK" sz="1800" dirty="0" smtClean="0"/>
              <a:t>Átlagos közlemény hivatkozási aránya a kategóriában </a:t>
            </a:r>
            <a:endParaRPr lang="en-US" sz="1800" dirty="0" smtClean="0"/>
          </a:p>
          <a:p>
            <a:pPr lvl="1" eaLnBrk="1" hangingPunct="1"/>
            <a:r>
              <a:rPr lang="sk-SK" sz="1800" dirty="0" smtClean="0"/>
              <a:t>Használata benchmarking eszközként a folyóiratok összehasonlítására a kategória dataival</a:t>
            </a:r>
            <a:r>
              <a:rPr lang="en-US" sz="1800" dirty="0" smtClean="0"/>
              <a:t>.</a:t>
            </a:r>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a:t>
            </a:r>
            <a:r>
              <a:rPr lang="cs-CZ" dirty="0" smtClean="0"/>
              <a:t>1</a:t>
            </a:r>
            <a:r>
              <a:rPr lang="hu-HU" dirty="0" smtClean="0"/>
              <a:t>-es kiadás</a:t>
            </a:r>
            <a:endParaRPr lang="en-US" dirty="0"/>
          </a:p>
        </p:txBody>
      </p:sp>
      <p:grpSp>
        <p:nvGrpSpPr>
          <p:cNvPr id="8" name="Group 7"/>
          <p:cNvGrpSpPr/>
          <p:nvPr/>
        </p:nvGrpSpPr>
        <p:grpSpPr>
          <a:xfrm>
            <a:off x="1143000" y="1752600"/>
            <a:ext cx="7315214" cy="5909469"/>
            <a:chOff x="1142993" y="1756965"/>
            <a:chExt cx="7315214" cy="5909469"/>
          </a:xfrm>
        </p:grpSpPr>
        <p:sp>
          <p:nvSpPr>
            <p:cNvPr id="9" name="Oval 8"/>
            <p:cNvSpPr/>
            <p:nvPr/>
          </p:nvSpPr>
          <p:spPr>
            <a:xfrm>
              <a:off x="2592308" y="2461419"/>
              <a:ext cx="4402931" cy="1529080"/>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0" name="Down Arrow 9"/>
            <p:cNvSpPr/>
            <p:nvPr/>
          </p:nvSpPr>
          <p:spPr>
            <a:xfrm>
              <a:off x="4373959" y="6205617"/>
              <a:ext cx="853281" cy="54610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52724" y="6642497"/>
              <a:ext cx="4095750" cy="1023937"/>
            </a:xfrm>
            <a:custGeom>
              <a:avLst/>
              <a:gdLst>
                <a:gd name="connsiteX0" fmla="*/ 0 w 4095750"/>
                <a:gd name="connsiteY0" fmla="*/ 0 h 1023937"/>
                <a:gd name="connsiteX1" fmla="*/ 4095750 w 4095750"/>
                <a:gd name="connsiteY1" fmla="*/ 0 h 1023937"/>
                <a:gd name="connsiteX2" fmla="*/ 4095750 w 4095750"/>
                <a:gd name="connsiteY2" fmla="*/ 1023937 h 1023937"/>
                <a:gd name="connsiteX3" fmla="*/ 0 w 4095750"/>
                <a:gd name="connsiteY3" fmla="*/ 1023937 h 1023937"/>
                <a:gd name="connsiteX4" fmla="*/ 0 w 4095750"/>
                <a:gd name="connsiteY4" fmla="*/ 0 h 102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0" h="1023937">
                  <a:moveTo>
                    <a:pt x="0" y="0"/>
                  </a:moveTo>
                  <a:lnTo>
                    <a:pt x="4095750" y="0"/>
                  </a:lnTo>
                  <a:lnTo>
                    <a:pt x="4095750" y="1023937"/>
                  </a:lnTo>
                  <a:lnTo>
                    <a:pt x="0" y="1023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endParaRPr lang="en-US" kern="1200" dirty="0"/>
            </a:p>
          </p:txBody>
        </p:sp>
        <p:sp>
          <p:nvSpPr>
            <p:cNvPr id="12" name="Freeform 11"/>
            <p:cNvSpPr/>
            <p:nvPr/>
          </p:nvSpPr>
          <p:spPr>
            <a:xfrm>
              <a:off x="4193063" y="4108593"/>
              <a:ext cx="1674330" cy="1534572"/>
            </a:xfrm>
            <a:custGeom>
              <a:avLst/>
              <a:gdLst>
                <a:gd name="connsiteX0" fmla="*/ 0 w 1535906"/>
                <a:gd name="connsiteY0" fmla="*/ 767953 h 1535906"/>
                <a:gd name="connsiteX1" fmla="*/ 224929 w 1535906"/>
                <a:gd name="connsiteY1" fmla="*/ 224928 h 1535906"/>
                <a:gd name="connsiteX2" fmla="*/ 767954 w 1535906"/>
                <a:gd name="connsiteY2" fmla="*/ 1 h 1535906"/>
                <a:gd name="connsiteX3" fmla="*/ 1310979 w 1535906"/>
                <a:gd name="connsiteY3" fmla="*/ 224930 h 1535906"/>
                <a:gd name="connsiteX4" fmla="*/ 1535906 w 1535906"/>
                <a:gd name="connsiteY4" fmla="*/ 767955 h 1535906"/>
                <a:gd name="connsiteX5" fmla="*/ 1310978 w 1535906"/>
                <a:gd name="connsiteY5" fmla="*/ 1310980 h 1535906"/>
                <a:gd name="connsiteX6" fmla="*/ 767953 w 1535906"/>
                <a:gd name="connsiteY6" fmla="*/ 1535908 h 1535906"/>
                <a:gd name="connsiteX7" fmla="*/ 224928 w 1535906"/>
                <a:gd name="connsiteY7" fmla="*/ 1310979 h 1535906"/>
                <a:gd name="connsiteX8" fmla="*/ 0 w 1535906"/>
                <a:gd name="connsiteY8" fmla="*/ 767954 h 1535906"/>
                <a:gd name="connsiteX9" fmla="*/ 0 w 1535906"/>
                <a:gd name="connsiteY9" fmla="*/ 767953 h 153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906" h="1535906">
                  <a:moveTo>
                    <a:pt x="0" y="767953"/>
                  </a:moveTo>
                  <a:cubicBezTo>
                    <a:pt x="0" y="564279"/>
                    <a:pt x="80910" y="368947"/>
                    <a:pt x="224929" y="224928"/>
                  </a:cubicBezTo>
                  <a:cubicBezTo>
                    <a:pt x="368948" y="80909"/>
                    <a:pt x="564280" y="0"/>
                    <a:pt x="767954" y="1"/>
                  </a:cubicBezTo>
                  <a:cubicBezTo>
                    <a:pt x="971628" y="1"/>
                    <a:pt x="1166960" y="80911"/>
                    <a:pt x="1310979" y="224930"/>
                  </a:cubicBezTo>
                  <a:cubicBezTo>
                    <a:pt x="1454998" y="368949"/>
                    <a:pt x="1535907" y="564281"/>
                    <a:pt x="1535906" y="767955"/>
                  </a:cubicBezTo>
                  <a:cubicBezTo>
                    <a:pt x="1535906" y="971629"/>
                    <a:pt x="1454997" y="1166961"/>
                    <a:pt x="1310978" y="1310980"/>
                  </a:cubicBezTo>
                  <a:cubicBezTo>
                    <a:pt x="1166959" y="1454999"/>
                    <a:pt x="971627" y="1535908"/>
                    <a:pt x="767953" y="1535908"/>
                  </a:cubicBezTo>
                  <a:cubicBezTo>
                    <a:pt x="564279" y="1535908"/>
                    <a:pt x="368947" y="1454999"/>
                    <a:pt x="224928" y="1310979"/>
                  </a:cubicBezTo>
                  <a:cubicBezTo>
                    <a:pt x="80909" y="1166960"/>
                    <a:pt x="0" y="971628"/>
                    <a:pt x="0" y="767954"/>
                  </a:cubicBezTo>
                  <a:lnTo>
                    <a:pt x="0" y="767953"/>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708" tIns="242708" rIns="242708" bIns="242708" numCol="1" spcCol="1270" anchor="ctr" anchorCtr="0">
              <a:noAutofit/>
            </a:bodyPr>
            <a:lstStyle/>
            <a:p>
              <a:pPr lvl="0" algn="ctr" defTabSz="622300">
                <a:lnSpc>
                  <a:spcPct val="90000"/>
                </a:lnSpc>
                <a:spcBef>
                  <a:spcPct val="0"/>
                </a:spcBef>
                <a:spcAft>
                  <a:spcPct val="35000"/>
                </a:spcAft>
              </a:pPr>
              <a:r>
                <a:rPr lang="hu-HU" b="1" kern="1200" dirty="0" smtClean="0"/>
                <a:t>232 tudományág</a:t>
              </a:r>
              <a:endParaRPr lang="en-US" b="1" kern="1200" dirty="0"/>
            </a:p>
          </p:txBody>
        </p:sp>
        <p:sp>
          <p:nvSpPr>
            <p:cNvPr id="13" name="Freeform 12"/>
            <p:cNvSpPr/>
            <p:nvPr/>
          </p:nvSpPr>
          <p:spPr>
            <a:xfrm>
              <a:off x="3047993" y="2823765"/>
              <a:ext cx="1535906" cy="1535906"/>
            </a:xfrm>
            <a:custGeom>
              <a:avLst/>
              <a:gdLst>
                <a:gd name="connsiteX0" fmla="*/ 0 w 1535906"/>
                <a:gd name="connsiteY0" fmla="*/ 767953 h 1535906"/>
                <a:gd name="connsiteX1" fmla="*/ 224929 w 1535906"/>
                <a:gd name="connsiteY1" fmla="*/ 224928 h 1535906"/>
                <a:gd name="connsiteX2" fmla="*/ 767954 w 1535906"/>
                <a:gd name="connsiteY2" fmla="*/ 1 h 1535906"/>
                <a:gd name="connsiteX3" fmla="*/ 1310979 w 1535906"/>
                <a:gd name="connsiteY3" fmla="*/ 224930 h 1535906"/>
                <a:gd name="connsiteX4" fmla="*/ 1535906 w 1535906"/>
                <a:gd name="connsiteY4" fmla="*/ 767955 h 1535906"/>
                <a:gd name="connsiteX5" fmla="*/ 1310978 w 1535906"/>
                <a:gd name="connsiteY5" fmla="*/ 1310980 h 1535906"/>
                <a:gd name="connsiteX6" fmla="*/ 767953 w 1535906"/>
                <a:gd name="connsiteY6" fmla="*/ 1535908 h 1535906"/>
                <a:gd name="connsiteX7" fmla="*/ 224928 w 1535906"/>
                <a:gd name="connsiteY7" fmla="*/ 1310979 h 1535906"/>
                <a:gd name="connsiteX8" fmla="*/ 0 w 1535906"/>
                <a:gd name="connsiteY8" fmla="*/ 767954 h 1535906"/>
                <a:gd name="connsiteX9" fmla="*/ 0 w 1535906"/>
                <a:gd name="connsiteY9" fmla="*/ 767953 h 153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906" h="1535906">
                  <a:moveTo>
                    <a:pt x="0" y="767953"/>
                  </a:moveTo>
                  <a:cubicBezTo>
                    <a:pt x="0" y="564279"/>
                    <a:pt x="80910" y="368947"/>
                    <a:pt x="224929" y="224928"/>
                  </a:cubicBezTo>
                  <a:cubicBezTo>
                    <a:pt x="368948" y="80909"/>
                    <a:pt x="564280" y="0"/>
                    <a:pt x="767954" y="1"/>
                  </a:cubicBezTo>
                  <a:cubicBezTo>
                    <a:pt x="971628" y="1"/>
                    <a:pt x="1166960" y="80911"/>
                    <a:pt x="1310979" y="224930"/>
                  </a:cubicBezTo>
                  <a:cubicBezTo>
                    <a:pt x="1454998" y="368949"/>
                    <a:pt x="1535907" y="564281"/>
                    <a:pt x="1535906" y="767955"/>
                  </a:cubicBezTo>
                  <a:cubicBezTo>
                    <a:pt x="1535906" y="971629"/>
                    <a:pt x="1454997" y="1166961"/>
                    <a:pt x="1310978" y="1310980"/>
                  </a:cubicBezTo>
                  <a:cubicBezTo>
                    <a:pt x="1166959" y="1454999"/>
                    <a:pt x="971627" y="1535908"/>
                    <a:pt x="767953" y="1535908"/>
                  </a:cubicBezTo>
                  <a:cubicBezTo>
                    <a:pt x="564279" y="1535908"/>
                    <a:pt x="368947" y="1454999"/>
                    <a:pt x="224928" y="1310979"/>
                  </a:cubicBezTo>
                  <a:cubicBezTo>
                    <a:pt x="80909" y="1166960"/>
                    <a:pt x="0" y="971628"/>
                    <a:pt x="0" y="767954"/>
                  </a:cubicBezTo>
                  <a:lnTo>
                    <a:pt x="0" y="767953"/>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708" tIns="242708" rIns="242708" bIns="242708" numCol="1" spcCol="1270" anchor="ctr" anchorCtr="0">
              <a:noAutofit/>
            </a:bodyPr>
            <a:lstStyle/>
            <a:p>
              <a:pPr lvl="0" algn="ctr" defTabSz="622300">
                <a:lnSpc>
                  <a:spcPct val="90000"/>
                </a:lnSpc>
                <a:spcBef>
                  <a:spcPct val="0"/>
                </a:spcBef>
                <a:spcAft>
                  <a:spcPct val="35000"/>
                </a:spcAft>
              </a:pPr>
              <a:r>
                <a:rPr lang="cs-CZ" b="1" kern="1200" dirty="0" smtClean="0"/>
                <a:t>10 675 folyóirat</a:t>
              </a:r>
              <a:endParaRPr lang="en-US" b="1" kern="1200" dirty="0"/>
            </a:p>
          </p:txBody>
        </p:sp>
        <p:sp>
          <p:nvSpPr>
            <p:cNvPr id="14" name="Freeform 13"/>
            <p:cNvSpPr/>
            <p:nvPr/>
          </p:nvSpPr>
          <p:spPr>
            <a:xfrm>
              <a:off x="4876793" y="2518965"/>
              <a:ext cx="1535906" cy="1535906"/>
            </a:xfrm>
            <a:custGeom>
              <a:avLst/>
              <a:gdLst>
                <a:gd name="connsiteX0" fmla="*/ 0 w 1535906"/>
                <a:gd name="connsiteY0" fmla="*/ 767953 h 1535906"/>
                <a:gd name="connsiteX1" fmla="*/ 224929 w 1535906"/>
                <a:gd name="connsiteY1" fmla="*/ 224928 h 1535906"/>
                <a:gd name="connsiteX2" fmla="*/ 767954 w 1535906"/>
                <a:gd name="connsiteY2" fmla="*/ 1 h 1535906"/>
                <a:gd name="connsiteX3" fmla="*/ 1310979 w 1535906"/>
                <a:gd name="connsiteY3" fmla="*/ 224930 h 1535906"/>
                <a:gd name="connsiteX4" fmla="*/ 1535906 w 1535906"/>
                <a:gd name="connsiteY4" fmla="*/ 767955 h 1535906"/>
                <a:gd name="connsiteX5" fmla="*/ 1310978 w 1535906"/>
                <a:gd name="connsiteY5" fmla="*/ 1310980 h 1535906"/>
                <a:gd name="connsiteX6" fmla="*/ 767953 w 1535906"/>
                <a:gd name="connsiteY6" fmla="*/ 1535908 h 1535906"/>
                <a:gd name="connsiteX7" fmla="*/ 224928 w 1535906"/>
                <a:gd name="connsiteY7" fmla="*/ 1310979 h 1535906"/>
                <a:gd name="connsiteX8" fmla="*/ 0 w 1535906"/>
                <a:gd name="connsiteY8" fmla="*/ 767954 h 1535906"/>
                <a:gd name="connsiteX9" fmla="*/ 0 w 1535906"/>
                <a:gd name="connsiteY9" fmla="*/ 767953 h 153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906" h="1535906">
                  <a:moveTo>
                    <a:pt x="0" y="767953"/>
                  </a:moveTo>
                  <a:cubicBezTo>
                    <a:pt x="0" y="564279"/>
                    <a:pt x="80910" y="368947"/>
                    <a:pt x="224929" y="224928"/>
                  </a:cubicBezTo>
                  <a:cubicBezTo>
                    <a:pt x="368948" y="80909"/>
                    <a:pt x="564280" y="0"/>
                    <a:pt x="767954" y="1"/>
                  </a:cubicBezTo>
                  <a:cubicBezTo>
                    <a:pt x="971628" y="1"/>
                    <a:pt x="1166960" y="80911"/>
                    <a:pt x="1310979" y="224930"/>
                  </a:cubicBezTo>
                  <a:cubicBezTo>
                    <a:pt x="1454998" y="368949"/>
                    <a:pt x="1535907" y="564281"/>
                    <a:pt x="1535906" y="767955"/>
                  </a:cubicBezTo>
                  <a:cubicBezTo>
                    <a:pt x="1535906" y="971629"/>
                    <a:pt x="1454997" y="1166961"/>
                    <a:pt x="1310978" y="1310980"/>
                  </a:cubicBezTo>
                  <a:cubicBezTo>
                    <a:pt x="1166959" y="1454999"/>
                    <a:pt x="971627" y="1535908"/>
                    <a:pt x="767953" y="1535908"/>
                  </a:cubicBezTo>
                  <a:cubicBezTo>
                    <a:pt x="564279" y="1535908"/>
                    <a:pt x="368947" y="1454999"/>
                    <a:pt x="224928" y="1310979"/>
                  </a:cubicBezTo>
                  <a:cubicBezTo>
                    <a:pt x="80909" y="1166960"/>
                    <a:pt x="0" y="971628"/>
                    <a:pt x="0" y="767954"/>
                  </a:cubicBezTo>
                  <a:lnTo>
                    <a:pt x="0" y="767953"/>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708" tIns="242708" rIns="242708" bIns="242708" numCol="1" spcCol="1270" anchor="ctr" anchorCtr="0">
              <a:noAutofit/>
            </a:bodyPr>
            <a:lstStyle/>
            <a:p>
              <a:pPr lvl="0" algn="ctr" defTabSz="622300">
                <a:lnSpc>
                  <a:spcPct val="90000"/>
                </a:lnSpc>
                <a:spcBef>
                  <a:spcPct val="0"/>
                </a:spcBef>
                <a:spcAft>
                  <a:spcPct val="35000"/>
                </a:spcAft>
              </a:pPr>
              <a:r>
                <a:rPr lang="hu-HU" b="1" kern="1200" dirty="0" smtClean="0"/>
                <a:t>526 folyóirat nak  1x IF</a:t>
              </a:r>
              <a:endParaRPr lang="en-US" b="1" kern="1200" dirty="0"/>
            </a:p>
          </p:txBody>
        </p:sp>
        <p:sp>
          <p:nvSpPr>
            <p:cNvPr id="15" name="Shape 14"/>
            <p:cNvSpPr/>
            <p:nvPr/>
          </p:nvSpPr>
          <p:spPr>
            <a:xfrm>
              <a:off x="1142993" y="1756965"/>
              <a:ext cx="7315214" cy="4856166"/>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6" name="Freeform 15"/>
          <p:cNvSpPr/>
          <p:nvPr/>
        </p:nvSpPr>
        <p:spPr>
          <a:xfrm>
            <a:off x="6477000" y="1828800"/>
            <a:ext cx="1535906" cy="1535906"/>
          </a:xfrm>
          <a:custGeom>
            <a:avLst/>
            <a:gdLst>
              <a:gd name="connsiteX0" fmla="*/ 0 w 1535906"/>
              <a:gd name="connsiteY0" fmla="*/ 767953 h 1535906"/>
              <a:gd name="connsiteX1" fmla="*/ 224929 w 1535906"/>
              <a:gd name="connsiteY1" fmla="*/ 224928 h 1535906"/>
              <a:gd name="connsiteX2" fmla="*/ 767954 w 1535906"/>
              <a:gd name="connsiteY2" fmla="*/ 1 h 1535906"/>
              <a:gd name="connsiteX3" fmla="*/ 1310979 w 1535906"/>
              <a:gd name="connsiteY3" fmla="*/ 224930 h 1535906"/>
              <a:gd name="connsiteX4" fmla="*/ 1535906 w 1535906"/>
              <a:gd name="connsiteY4" fmla="*/ 767955 h 1535906"/>
              <a:gd name="connsiteX5" fmla="*/ 1310978 w 1535906"/>
              <a:gd name="connsiteY5" fmla="*/ 1310980 h 1535906"/>
              <a:gd name="connsiteX6" fmla="*/ 767953 w 1535906"/>
              <a:gd name="connsiteY6" fmla="*/ 1535908 h 1535906"/>
              <a:gd name="connsiteX7" fmla="*/ 224928 w 1535906"/>
              <a:gd name="connsiteY7" fmla="*/ 1310979 h 1535906"/>
              <a:gd name="connsiteX8" fmla="*/ 0 w 1535906"/>
              <a:gd name="connsiteY8" fmla="*/ 767954 h 1535906"/>
              <a:gd name="connsiteX9" fmla="*/ 0 w 1535906"/>
              <a:gd name="connsiteY9" fmla="*/ 767953 h 153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906" h="1535906">
                <a:moveTo>
                  <a:pt x="0" y="767953"/>
                </a:moveTo>
                <a:cubicBezTo>
                  <a:pt x="0" y="564279"/>
                  <a:pt x="80910" y="368947"/>
                  <a:pt x="224929" y="224928"/>
                </a:cubicBezTo>
                <a:cubicBezTo>
                  <a:pt x="368948" y="80909"/>
                  <a:pt x="564280" y="0"/>
                  <a:pt x="767954" y="1"/>
                </a:cubicBezTo>
                <a:cubicBezTo>
                  <a:pt x="971628" y="1"/>
                  <a:pt x="1166960" y="80911"/>
                  <a:pt x="1310979" y="224930"/>
                </a:cubicBezTo>
                <a:cubicBezTo>
                  <a:pt x="1454998" y="368949"/>
                  <a:pt x="1535907" y="564281"/>
                  <a:pt x="1535906" y="767955"/>
                </a:cubicBezTo>
                <a:cubicBezTo>
                  <a:pt x="1535906" y="971629"/>
                  <a:pt x="1454997" y="1166961"/>
                  <a:pt x="1310978" y="1310980"/>
                </a:cubicBezTo>
                <a:cubicBezTo>
                  <a:pt x="1166959" y="1454999"/>
                  <a:pt x="971627" y="1535908"/>
                  <a:pt x="767953" y="1535908"/>
                </a:cubicBezTo>
                <a:cubicBezTo>
                  <a:pt x="564279" y="1535908"/>
                  <a:pt x="368947" y="1454999"/>
                  <a:pt x="224928" y="1310979"/>
                </a:cubicBezTo>
                <a:cubicBezTo>
                  <a:pt x="80909" y="1166960"/>
                  <a:pt x="0" y="971628"/>
                  <a:pt x="0" y="767954"/>
                </a:cubicBezTo>
                <a:lnTo>
                  <a:pt x="0" y="767953"/>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708" tIns="242708" rIns="242708" bIns="242708" numCol="1" spcCol="1270" anchor="ctr" anchorCtr="0">
            <a:noAutofit/>
          </a:bodyPr>
          <a:lstStyle/>
          <a:p>
            <a:pPr lvl="0" algn="ctr" defTabSz="622300">
              <a:lnSpc>
                <a:spcPct val="90000"/>
              </a:lnSpc>
              <a:spcBef>
                <a:spcPct val="0"/>
              </a:spcBef>
              <a:spcAft>
                <a:spcPct val="35000"/>
              </a:spcAft>
            </a:pPr>
            <a:r>
              <a:rPr lang="hu-HU" b="1" kern="1200" dirty="0" smtClean="0"/>
              <a:t>82 ország</a:t>
            </a:r>
            <a:endParaRPr lang="en-US" b="1" kern="1200" dirty="0"/>
          </a:p>
        </p:txBody>
      </p:sp>
      <p:sp>
        <p:nvSpPr>
          <p:cNvPr id="17" name="Freeform 16"/>
          <p:cNvSpPr/>
          <p:nvPr/>
        </p:nvSpPr>
        <p:spPr>
          <a:xfrm>
            <a:off x="3581400" y="1143000"/>
            <a:ext cx="1676400" cy="1676400"/>
          </a:xfrm>
          <a:custGeom>
            <a:avLst/>
            <a:gdLst>
              <a:gd name="connsiteX0" fmla="*/ 0 w 1535906"/>
              <a:gd name="connsiteY0" fmla="*/ 767953 h 1535906"/>
              <a:gd name="connsiteX1" fmla="*/ 224929 w 1535906"/>
              <a:gd name="connsiteY1" fmla="*/ 224928 h 1535906"/>
              <a:gd name="connsiteX2" fmla="*/ 767954 w 1535906"/>
              <a:gd name="connsiteY2" fmla="*/ 1 h 1535906"/>
              <a:gd name="connsiteX3" fmla="*/ 1310979 w 1535906"/>
              <a:gd name="connsiteY3" fmla="*/ 224930 h 1535906"/>
              <a:gd name="connsiteX4" fmla="*/ 1535906 w 1535906"/>
              <a:gd name="connsiteY4" fmla="*/ 767955 h 1535906"/>
              <a:gd name="connsiteX5" fmla="*/ 1310978 w 1535906"/>
              <a:gd name="connsiteY5" fmla="*/ 1310980 h 1535906"/>
              <a:gd name="connsiteX6" fmla="*/ 767953 w 1535906"/>
              <a:gd name="connsiteY6" fmla="*/ 1535908 h 1535906"/>
              <a:gd name="connsiteX7" fmla="*/ 224928 w 1535906"/>
              <a:gd name="connsiteY7" fmla="*/ 1310979 h 1535906"/>
              <a:gd name="connsiteX8" fmla="*/ 0 w 1535906"/>
              <a:gd name="connsiteY8" fmla="*/ 767954 h 1535906"/>
              <a:gd name="connsiteX9" fmla="*/ 0 w 1535906"/>
              <a:gd name="connsiteY9" fmla="*/ 767953 h 153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906" h="1535906">
                <a:moveTo>
                  <a:pt x="0" y="767953"/>
                </a:moveTo>
                <a:cubicBezTo>
                  <a:pt x="0" y="564279"/>
                  <a:pt x="80910" y="368947"/>
                  <a:pt x="224929" y="224928"/>
                </a:cubicBezTo>
                <a:cubicBezTo>
                  <a:pt x="368948" y="80909"/>
                  <a:pt x="564280" y="0"/>
                  <a:pt x="767954" y="1"/>
                </a:cubicBezTo>
                <a:cubicBezTo>
                  <a:pt x="971628" y="1"/>
                  <a:pt x="1166960" y="80911"/>
                  <a:pt x="1310979" y="224930"/>
                </a:cubicBezTo>
                <a:cubicBezTo>
                  <a:pt x="1454998" y="368949"/>
                  <a:pt x="1535907" y="564281"/>
                  <a:pt x="1535906" y="767955"/>
                </a:cubicBezTo>
                <a:cubicBezTo>
                  <a:pt x="1535906" y="971629"/>
                  <a:pt x="1454997" y="1166961"/>
                  <a:pt x="1310978" y="1310980"/>
                </a:cubicBezTo>
                <a:cubicBezTo>
                  <a:pt x="1166959" y="1454999"/>
                  <a:pt x="971627" y="1535908"/>
                  <a:pt x="767953" y="1535908"/>
                </a:cubicBezTo>
                <a:cubicBezTo>
                  <a:pt x="564279" y="1535908"/>
                  <a:pt x="368947" y="1454999"/>
                  <a:pt x="224928" y="1310979"/>
                </a:cubicBezTo>
                <a:cubicBezTo>
                  <a:pt x="80909" y="1166960"/>
                  <a:pt x="0" y="971628"/>
                  <a:pt x="0" y="767954"/>
                </a:cubicBezTo>
                <a:lnTo>
                  <a:pt x="0" y="767953"/>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708" tIns="242708" rIns="242708" bIns="242708" numCol="1" spcCol="1270" anchor="ctr" anchorCtr="0">
            <a:noAutofit/>
          </a:bodyPr>
          <a:lstStyle/>
          <a:p>
            <a:pPr lvl="0" algn="ctr" defTabSz="622300">
              <a:lnSpc>
                <a:spcPct val="90000"/>
              </a:lnSpc>
              <a:spcBef>
                <a:spcPct val="0"/>
              </a:spcBef>
              <a:spcAft>
                <a:spcPct val="35000"/>
              </a:spcAft>
            </a:pPr>
            <a:r>
              <a:rPr lang="hu-HU" b="1" dirty="0" smtClean="0"/>
              <a:t>549 folyóirat mindkét kiadásban</a:t>
            </a:r>
            <a:endParaRPr lang="en-US" b="1" kern="1200" dirty="0"/>
          </a:p>
        </p:txBody>
      </p:sp>
      <p:sp>
        <p:nvSpPr>
          <p:cNvPr id="18" name="Freeform 17"/>
          <p:cNvSpPr/>
          <p:nvPr/>
        </p:nvSpPr>
        <p:spPr>
          <a:xfrm>
            <a:off x="1828800" y="1600200"/>
            <a:ext cx="1535906" cy="1535906"/>
          </a:xfrm>
          <a:custGeom>
            <a:avLst/>
            <a:gdLst>
              <a:gd name="connsiteX0" fmla="*/ 0 w 1535906"/>
              <a:gd name="connsiteY0" fmla="*/ 767953 h 1535906"/>
              <a:gd name="connsiteX1" fmla="*/ 224929 w 1535906"/>
              <a:gd name="connsiteY1" fmla="*/ 224928 h 1535906"/>
              <a:gd name="connsiteX2" fmla="*/ 767954 w 1535906"/>
              <a:gd name="connsiteY2" fmla="*/ 1 h 1535906"/>
              <a:gd name="connsiteX3" fmla="*/ 1310979 w 1535906"/>
              <a:gd name="connsiteY3" fmla="*/ 224930 h 1535906"/>
              <a:gd name="connsiteX4" fmla="*/ 1535906 w 1535906"/>
              <a:gd name="connsiteY4" fmla="*/ 767955 h 1535906"/>
              <a:gd name="connsiteX5" fmla="*/ 1310978 w 1535906"/>
              <a:gd name="connsiteY5" fmla="*/ 1310980 h 1535906"/>
              <a:gd name="connsiteX6" fmla="*/ 767953 w 1535906"/>
              <a:gd name="connsiteY6" fmla="*/ 1535908 h 1535906"/>
              <a:gd name="connsiteX7" fmla="*/ 224928 w 1535906"/>
              <a:gd name="connsiteY7" fmla="*/ 1310979 h 1535906"/>
              <a:gd name="connsiteX8" fmla="*/ 0 w 1535906"/>
              <a:gd name="connsiteY8" fmla="*/ 767954 h 1535906"/>
              <a:gd name="connsiteX9" fmla="*/ 0 w 1535906"/>
              <a:gd name="connsiteY9" fmla="*/ 767953 h 153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906" h="1535906">
                <a:moveTo>
                  <a:pt x="0" y="767953"/>
                </a:moveTo>
                <a:cubicBezTo>
                  <a:pt x="0" y="564279"/>
                  <a:pt x="80910" y="368947"/>
                  <a:pt x="224929" y="224928"/>
                </a:cubicBezTo>
                <a:cubicBezTo>
                  <a:pt x="368948" y="80909"/>
                  <a:pt x="564280" y="0"/>
                  <a:pt x="767954" y="1"/>
                </a:cubicBezTo>
                <a:cubicBezTo>
                  <a:pt x="971628" y="1"/>
                  <a:pt x="1166960" y="80911"/>
                  <a:pt x="1310979" y="224930"/>
                </a:cubicBezTo>
                <a:cubicBezTo>
                  <a:pt x="1454998" y="368949"/>
                  <a:pt x="1535907" y="564281"/>
                  <a:pt x="1535906" y="767955"/>
                </a:cubicBezTo>
                <a:cubicBezTo>
                  <a:pt x="1535906" y="971629"/>
                  <a:pt x="1454997" y="1166961"/>
                  <a:pt x="1310978" y="1310980"/>
                </a:cubicBezTo>
                <a:cubicBezTo>
                  <a:pt x="1166959" y="1454999"/>
                  <a:pt x="971627" y="1535908"/>
                  <a:pt x="767953" y="1535908"/>
                </a:cubicBezTo>
                <a:cubicBezTo>
                  <a:pt x="564279" y="1535908"/>
                  <a:pt x="368947" y="1454999"/>
                  <a:pt x="224928" y="1310979"/>
                </a:cubicBezTo>
                <a:cubicBezTo>
                  <a:pt x="80909" y="1166960"/>
                  <a:pt x="0" y="971628"/>
                  <a:pt x="0" y="767954"/>
                </a:cubicBezTo>
                <a:lnTo>
                  <a:pt x="0" y="767953"/>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708" tIns="242708" rIns="242708" bIns="242708" numCol="1" spcCol="1270" anchor="ctr" anchorCtr="0">
            <a:noAutofit/>
          </a:bodyPr>
          <a:lstStyle/>
          <a:p>
            <a:pPr lvl="0" algn="ctr" defTabSz="622300">
              <a:lnSpc>
                <a:spcPct val="90000"/>
              </a:lnSpc>
              <a:spcBef>
                <a:spcPct val="0"/>
              </a:spcBef>
              <a:spcAft>
                <a:spcPct val="35000"/>
              </a:spcAft>
            </a:pPr>
            <a:r>
              <a:rPr lang="hu-HU" b="1" kern="1200" dirty="0" smtClean="0"/>
              <a:t>2500+ kiadó</a:t>
            </a:r>
            <a:endParaRPr lang="en-US" b="1" kern="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8" descr="SNAG-0020.jpg"/>
          <p:cNvPicPr>
            <a:picLocks noGrp="1" noChangeAspect="1"/>
          </p:cNvPicPr>
          <p:nvPr>
            <p:ph idx="1"/>
          </p:nvPr>
        </p:nvPicPr>
        <p:blipFill>
          <a:blip r:embed="rId3" cstate="print"/>
          <a:srcRect/>
          <a:stretch>
            <a:fillRect/>
          </a:stretch>
        </p:blipFill>
        <p:spPr>
          <a:xfrm>
            <a:off x="850900" y="1965325"/>
            <a:ext cx="7445375" cy="3697288"/>
          </a:xfrm>
          <a:ln w="19050">
            <a:solidFill>
              <a:schemeClr val="tx1"/>
            </a:solidFill>
          </a:ln>
        </p:spPr>
      </p:pic>
      <p:sp>
        <p:nvSpPr>
          <p:cNvPr id="41987" name="Title 1"/>
          <p:cNvSpPr>
            <a:spLocks noGrp="1"/>
          </p:cNvSpPr>
          <p:nvPr>
            <p:ph type="title"/>
          </p:nvPr>
        </p:nvSpPr>
        <p:spPr/>
        <p:txBody>
          <a:bodyPr/>
          <a:lstStyle/>
          <a:p>
            <a:pPr eaLnBrk="1" hangingPunct="1"/>
            <a:r>
              <a:rPr lang="sk-SK" dirty="0" smtClean="0"/>
              <a:t>Információk a kategóriáról</a:t>
            </a:r>
            <a:endParaRPr lang="en-US" dirty="0" smtClean="0"/>
          </a:p>
        </p:txBody>
      </p:sp>
      <p:sp>
        <p:nvSpPr>
          <p:cNvPr id="5" name="AutoShape 8"/>
          <p:cNvSpPr>
            <a:spLocks noChangeArrowheads="1"/>
          </p:cNvSpPr>
          <p:nvPr/>
        </p:nvSpPr>
        <p:spPr bwMode="auto">
          <a:xfrm>
            <a:off x="1981200" y="3200400"/>
            <a:ext cx="5181600" cy="304800"/>
          </a:xfrm>
          <a:prstGeom prst="roundRect">
            <a:avLst>
              <a:gd name="adj" fmla="val 16667"/>
            </a:avLst>
          </a:prstGeom>
          <a:noFill/>
          <a:ln w="25400">
            <a:solidFill>
              <a:srgbClr val="000080"/>
            </a:solidFill>
            <a:round/>
            <a:headEnd/>
            <a:tailEnd/>
          </a:ln>
        </p:spPr>
        <p:txBody>
          <a:bodyPr wrap="none" anchor="ctr"/>
          <a:lstStyle/>
          <a:p>
            <a:endParaRPr lang="en-US"/>
          </a:p>
        </p:txBody>
      </p:sp>
      <p:sp>
        <p:nvSpPr>
          <p:cNvPr id="6" name="AutoShape 9"/>
          <p:cNvSpPr>
            <a:spLocks noChangeArrowheads="1"/>
          </p:cNvSpPr>
          <p:nvPr/>
        </p:nvSpPr>
        <p:spPr bwMode="auto">
          <a:xfrm>
            <a:off x="5867400" y="3124200"/>
            <a:ext cx="3108484" cy="646331"/>
          </a:xfrm>
          <a:prstGeom prst="leftArrowCallout">
            <a:avLst>
              <a:gd name="adj1" fmla="val 27620"/>
              <a:gd name="adj2" fmla="val 34218"/>
              <a:gd name="adj3" fmla="val 35506"/>
              <a:gd name="adj4" fmla="val 76236"/>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wrap="square" anchor="ctr">
            <a:spAutoFit/>
          </a:bodyPr>
          <a:lstStyle/>
          <a:p>
            <a:pPr algn="ctr">
              <a:defRPr/>
            </a:pPr>
            <a:r>
              <a:rPr lang="sk-SK" dirty="0" smtClean="0"/>
              <a:t>További információk a kategóriáról</a:t>
            </a:r>
            <a:endParaRPr lang="en-US" dirty="0"/>
          </a:p>
        </p:txBody>
      </p:sp>
      <p:sp>
        <p:nvSpPr>
          <p:cNvPr id="7" name="AutoShape 7"/>
          <p:cNvSpPr>
            <a:spLocks noChangeArrowheads="1"/>
          </p:cNvSpPr>
          <p:nvPr/>
        </p:nvSpPr>
        <p:spPr bwMode="auto">
          <a:xfrm>
            <a:off x="5410200" y="4876800"/>
            <a:ext cx="2514600" cy="685800"/>
          </a:xfrm>
          <a:prstGeom prst="wedgeRoundRectCallout">
            <a:avLst>
              <a:gd name="adj1" fmla="val -97665"/>
              <a:gd name="adj2" fmla="val -36806"/>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Az</a:t>
            </a:r>
            <a:r>
              <a:rPr lang="en-US" sz="1600" dirty="0" smtClean="0"/>
              <a:t> </a:t>
            </a:r>
            <a:r>
              <a:rPr lang="en-US" sz="1600" dirty="0"/>
              <a:t>Aggregate </a:t>
            </a:r>
            <a:r>
              <a:rPr lang="hu-HU" sz="1600" dirty="0" smtClean="0"/>
              <a:t>adatok kalkulációja</a:t>
            </a:r>
            <a:endParaRPr lang="en-US" sz="1600" dirty="0"/>
          </a:p>
        </p:txBody>
      </p:sp>
      <p:pic>
        <p:nvPicPr>
          <p:cNvPr id="41991" name="Picture 7" descr="2008 snip zoom.png"/>
          <p:cNvPicPr>
            <a:picLocks noChangeAspect="1"/>
          </p:cNvPicPr>
          <p:nvPr/>
        </p:nvPicPr>
        <p:blipFill>
          <a:blip r:embed="rId4" cstate="print"/>
          <a:srcRect/>
          <a:stretch>
            <a:fillRect/>
          </a:stretch>
        </p:blipFill>
        <p:spPr bwMode="auto">
          <a:xfrm>
            <a:off x="6477000" y="2133600"/>
            <a:ext cx="1824038" cy="369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hu-HU" dirty="0" smtClean="0"/>
              <a:t>Hivatkozottság táblázat</a:t>
            </a:r>
            <a:endParaRPr lang="en-US" dirty="0" smtClean="0"/>
          </a:p>
        </p:txBody>
      </p:sp>
      <p:pic>
        <p:nvPicPr>
          <p:cNvPr id="43011" name="Content Placeholder 3" descr="SNAG-0021.jpg"/>
          <p:cNvPicPr>
            <a:picLocks noGrp="1" noChangeAspect="1"/>
          </p:cNvPicPr>
          <p:nvPr>
            <p:ph idx="1"/>
          </p:nvPr>
        </p:nvPicPr>
        <p:blipFill>
          <a:blip r:embed="rId3" cstate="print"/>
          <a:srcRect/>
          <a:stretch>
            <a:fillRect/>
          </a:stretch>
        </p:blipFill>
        <p:spPr>
          <a:xfrm>
            <a:off x="457200" y="1600200"/>
            <a:ext cx="8305800" cy="3943350"/>
          </a:xfrm>
          <a:ln w="19050">
            <a:solidFill>
              <a:schemeClr val="tx1"/>
            </a:solidFill>
          </a:ln>
        </p:spPr>
      </p:pic>
      <p:sp>
        <p:nvSpPr>
          <p:cNvPr id="5" name="AutoShape 7"/>
          <p:cNvSpPr>
            <a:spLocks noChangeArrowheads="1"/>
          </p:cNvSpPr>
          <p:nvPr/>
        </p:nvSpPr>
        <p:spPr bwMode="auto">
          <a:xfrm>
            <a:off x="4191000" y="4267200"/>
            <a:ext cx="2667000" cy="1143000"/>
          </a:xfrm>
          <a:prstGeom prst="wedgeRoundRectCallout">
            <a:avLst>
              <a:gd name="adj1" fmla="val -122486"/>
              <a:gd name="adj2" fmla="val -37384"/>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Folyóiratok listája, amelyek hivatkoztak a Neuroimaging kategória folyóirataira.</a:t>
            </a:r>
            <a:endParaRPr lang="en-US" sz="1600" dirty="0"/>
          </a:p>
        </p:txBody>
      </p:sp>
      <p:pic>
        <p:nvPicPr>
          <p:cNvPr id="43013" name="Picture 5" descr="2008 snip zoom.png"/>
          <p:cNvPicPr>
            <a:picLocks noChangeAspect="1"/>
          </p:cNvPicPr>
          <p:nvPr/>
        </p:nvPicPr>
        <p:blipFill>
          <a:blip r:embed="rId4" cstate="print"/>
          <a:srcRect/>
          <a:stretch>
            <a:fillRect/>
          </a:stretch>
        </p:blipFill>
        <p:spPr bwMode="auto">
          <a:xfrm>
            <a:off x="6858000" y="1828800"/>
            <a:ext cx="1900238" cy="38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sk-SK" dirty="0" smtClean="0"/>
              <a:t>Hivatkozások listája</a:t>
            </a:r>
            <a:endParaRPr lang="en-US" dirty="0" smtClean="0"/>
          </a:p>
        </p:txBody>
      </p:sp>
      <p:pic>
        <p:nvPicPr>
          <p:cNvPr id="4" name="Content Placeholder 3" descr="SNAG-0022.jpg"/>
          <p:cNvPicPr>
            <a:picLocks noGrp="1" noChangeAspect="1"/>
          </p:cNvPicPr>
          <p:nvPr>
            <p:ph idx="1"/>
          </p:nvPr>
        </p:nvPicPr>
        <p:blipFill>
          <a:blip r:embed="rId3" cstate="print"/>
          <a:stretch>
            <a:fillRect/>
          </a:stretch>
        </p:blipFill>
        <p:spPr>
          <a:xfrm>
            <a:off x="457200" y="1676400"/>
            <a:ext cx="8305800" cy="4191000"/>
          </a:xfrm>
          <a:ln w="19050">
            <a:solidFill>
              <a:schemeClr val="accent4"/>
            </a:solidFill>
          </a:ln>
        </p:spPr>
      </p:pic>
      <p:sp>
        <p:nvSpPr>
          <p:cNvPr id="5" name="AutoShape 9"/>
          <p:cNvSpPr>
            <a:spLocks noChangeArrowheads="1"/>
          </p:cNvSpPr>
          <p:nvPr/>
        </p:nvSpPr>
        <p:spPr bwMode="auto">
          <a:xfrm>
            <a:off x="4572000" y="3962400"/>
            <a:ext cx="2819400" cy="990600"/>
          </a:xfrm>
          <a:prstGeom prst="wedgeRoundRectCallout">
            <a:avLst>
              <a:gd name="adj1" fmla="val -133897"/>
              <a:gd name="adj2" fmla="val 50002"/>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Folyóiratok listája, amelyek idézve voltak egyéb kategória folyóirataival. </a:t>
            </a:r>
            <a:endParaRPr lang="en-US" sz="1600" dirty="0"/>
          </a:p>
        </p:txBody>
      </p:sp>
      <p:pic>
        <p:nvPicPr>
          <p:cNvPr id="44037" name="Picture 5" descr="2008 snip zoom.png"/>
          <p:cNvPicPr>
            <a:picLocks noChangeAspect="1"/>
          </p:cNvPicPr>
          <p:nvPr/>
        </p:nvPicPr>
        <p:blipFill>
          <a:blip r:embed="rId4" cstate="print"/>
          <a:srcRect/>
          <a:stretch>
            <a:fillRect/>
          </a:stretch>
        </p:blipFill>
        <p:spPr bwMode="auto">
          <a:xfrm>
            <a:off x="6781800" y="1905000"/>
            <a:ext cx="1976438" cy="401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Related Journals – Subject Category</a:t>
            </a:r>
          </a:p>
        </p:txBody>
      </p:sp>
      <p:pic>
        <p:nvPicPr>
          <p:cNvPr id="4" name="Content Placeholder 3" descr="SNAG-0023.jpg"/>
          <p:cNvPicPr>
            <a:picLocks noGrp="1" noChangeAspect="1"/>
          </p:cNvPicPr>
          <p:nvPr>
            <p:ph idx="1"/>
          </p:nvPr>
        </p:nvPicPr>
        <p:blipFill>
          <a:blip r:embed="rId3" cstate="print"/>
          <a:stretch>
            <a:fillRect/>
          </a:stretch>
        </p:blipFill>
        <p:spPr>
          <a:xfrm>
            <a:off x="457200" y="1600200"/>
            <a:ext cx="8305800" cy="4572000"/>
          </a:xfrm>
          <a:ln w="19050">
            <a:solidFill>
              <a:schemeClr val="accent4"/>
            </a:solidFill>
          </a:ln>
        </p:spPr>
      </p:pic>
      <p:sp>
        <p:nvSpPr>
          <p:cNvPr id="5" name="AutoShape 7"/>
          <p:cNvSpPr>
            <a:spLocks noChangeArrowheads="1"/>
          </p:cNvSpPr>
          <p:nvPr/>
        </p:nvSpPr>
        <p:spPr bwMode="auto">
          <a:xfrm>
            <a:off x="4343400" y="5257800"/>
            <a:ext cx="3886200" cy="1143000"/>
          </a:xfrm>
          <a:prstGeom prst="wedgeRoundRectCallout">
            <a:avLst>
              <a:gd name="adj1" fmla="val -62338"/>
              <a:gd name="adj2" fmla="val -100556"/>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Ezen folyóiratok függnek össze tematikájukat tekintve a </a:t>
            </a:r>
            <a:r>
              <a:rPr lang="en-US" sz="1600" dirty="0" err="1" smtClean="0"/>
              <a:t>Neuroimaging</a:t>
            </a:r>
            <a:r>
              <a:rPr lang="hu-HU" sz="1600" dirty="0" smtClean="0"/>
              <a:t>el</a:t>
            </a:r>
            <a:r>
              <a:rPr lang="sk-SK" sz="1600" dirty="0" smtClean="0"/>
              <a:t>, mert kétoldalúak a hivatkozások </a:t>
            </a:r>
            <a:endParaRPr lang="en-US" sz="1600" dirty="0"/>
          </a:p>
        </p:txBody>
      </p:sp>
      <p:pic>
        <p:nvPicPr>
          <p:cNvPr id="45061" name="Picture 5" descr="2008 snip zoom.png"/>
          <p:cNvPicPr>
            <a:picLocks noChangeAspect="1"/>
          </p:cNvPicPr>
          <p:nvPr/>
        </p:nvPicPr>
        <p:blipFill>
          <a:blip r:embed="rId4" cstate="print"/>
          <a:srcRect/>
          <a:stretch>
            <a:fillRect/>
          </a:stretch>
        </p:blipFill>
        <p:spPr bwMode="auto">
          <a:xfrm>
            <a:off x="7010400" y="1828800"/>
            <a:ext cx="1747838" cy="35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7" descr="marked list.png"/>
          <p:cNvPicPr>
            <a:picLocks noGrp="1" noChangeAspect="1"/>
          </p:cNvPicPr>
          <p:nvPr>
            <p:ph idx="1"/>
          </p:nvPr>
        </p:nvPicPr>
        <p:blipFill>
          <a:blip r:embed="rId3" cstate="print"/>
          <a:srcRect/>
          <a:stretch>
            <a:fillRect/>
          </a:stretch>
        </p:blipFill>
        <p:spPr>
          <a:xfrm>
            <a:off x="609600" y="1524000"/>
            <a:ext cx="8077200" cy="5130800"/>
          </a:xfrm>
          <a:ln>
            <a:solidFill>
              <a:schemeClr val="bg2"/>
            </a:solidFill>
          </a:ln>
        </p:spPr>
      </p:pic>
      <p:sp>
        <p:nvSpPr>
          <p:cNvPr id="46083" name="Title 1"/>
          <p:cNvSpPr>
            <a:spLocks noGrp="1"/>
          </p:cNvSpPr>
          <p:nvPr>
            <p:ph type="title"/>
          </p:nvPr>
        </p:nvSpPr>
        <p:spPr/>
        <p:txBody>
          <a:bodyPr/>
          <a:lstStyle/>
          <a:p>
            <a:r>
              <a:rPr lang="sk-SK" dirty="0" smtClean="0"/>
              <a:t>Folyóiratok megjelölése</a:t>
            </a:r>
            <a:endParaRPr lang="en-US" dirty="0" smtClean="0"/>
          </a:p>
        </p:txBody>
      </p:sp>
      <p:sp>
        <p:nvSpPr>
          <p:cNvPr id="5" name="AutoShape 8"/>
          <p:cNvSpPr>
            <a:spLocks noChangeArrowheads="1"/>
          </p:cNvSpPr>
          <p:nvPr/>
        </p:nvSpPr>
        <p:spPr bwMode="auto">
          <a:xfrm>
            <a:off x="4114800" y="1676400"/>
            <a:ext cx="2971800" cy="685800"/>
          </a:xfrm>
          <a:prstGeom prst="wedgeRoundRectCallout">
            <a:avLst>
              <a:gd name="adj1" fmla="val -117184"/>
              <a:gd name="adj2" fmla="val 32607"/>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2. Kattintson a </a:t>
            </a:r>
            <a:r>
              <a:rPr lang="en-US" sz="1600" dirty="0" smtClean="0"/>
              <a:t>Marked </a:t>
            </a:r>
            <a:r>
              <a:rPr lang="en-US" sz="1600" dirty="0"/>
              <a:t>List </a:t>
            </a:r>
            <a:r>
              <a:rPr lang="sk-SK" sz="1600" dirty="0" smtClean="0"/>
              <a:t>gombra</a:t>
            </a:r>
            <a:r>
              <a:rPr lang="en-US" sz="1600" dirty="0" smtClean="0"/>
              <a:t>.</a:t>
            </a:r>
            <a:endParaRPr lang="en-US" sz="1600" dirty="0"/>
          </a:p>
        </p:txBody>
      </p:sp>
      <p:sp>
        <p:nvSpPr>
          <p:cNvPr id="6" name="AutoShape 7"/>
          <p:cNvSpPr>
            <a:spLocks noChangeArrowheads="1"/>
          </p:cNvSpPr>
          <p:nvPr/>
        </p:nvSpPr>
        <p:spPr bwMode="auto">
          <a:xfrm>
            <a:off x="4114800" y="4038600"/>
            <a:ext cx="2819400" cy="838200"/>
          </a:xfrm>
          <a:prstGeom prst="wedgeRoundRectCallout">
            <a:avLst>
              <a:gd name="adj1" fmla="val -150807"/>
              <a:gd name="adj2" fmla="val 53461"/>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1. Jelölje meg az egyes folyóiratokat vagy mindet</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6" descr="marked list 2.png"/>
          <p:cNvPicPr>
            <a:picLocks noGrp="1" noChangeAspect="1"/>
          </p:cNvPicPr>
          <p:nvPr>
            <p:ph idx="1"/>
          </p:nvPr>
        </p:nvPicPr>
        <p:blipFill>
          <a:blip r:embed="rId3" cstate="print"/>
          <a:srcRect/>
          <a:stretch>
            <a:fillRect/>
          </a:stretch>
        </p:blipFill>
        <p:spPr>
          <a:xfrm>
            <a:off x="381000" y="1600200"/>
            <a:ext cx="8304213" cy="3886200"/>
          </a:xfrm>
          <a:ln>
            <a:solidFill>
              <a:schemeClr val="bg2"/>
            </a:solidFill>
          </a:ln>
        </p:spPr>
      </p:pic>
      <p:sp>
        <p:nvSpPr>
          <p:cNvPr id="47107" name="Title 1"/>
          <p:cNvSpPr>
            <a:spLocks noGrp="1"/>
          </p:cNvSpPr>
          <p:nvPr>
            <p:ph type="title"/>
          </p:nvPr>
        </p:nvSpPr>
        <p:spPr/>
        <p:txBody>
          <a:bodyPr/>
          <a:lstStyle/>
          <a:p>
            <a:r>
              <a:rPr lang="sk-SK" dirty="0" smtClean="0"/>
              <a:t>Output a </a:t>
            </a:r>
            <a:r>
              <a:rPr lang="en-US" dirty="0" smtClean="0"/>
              <a:t>Marked List</a:t>
            </a:r>
            <a:r>
              <a:rPr lang="hu-HU" dirty="0" smtClean="0"/>
              <a:t>ből</a:t>
            </a:r>
            <a:endParaRPr lang="en-US" dirty="0" smtClean="0"/>
          </a:p>
        </p:txBody>
      </p:sp>
      <p:sp>
        <p:nvSpPr>
          <p:cNvPr id="5" name="AutoShape 7"/>
          <p:cNvSpPr>
            <a:spLocks noChangeArrowheads="1"/>
          </p:cNvSpPr>
          <p:nvPr/>
        </p:nvSpPr>
        <p:spPr bwMode="auto">
          <a:xfrm>
            <a:off x="4953000" y="1905000"/>
            <a:ext cx="2971800" cy="838200"/>
          </a:xfrm>
          <a:prstGeom prst="wedgeRoundRectCallout">
            <a:avLst>
              <a:gd name="adj1" fmla="val -103157"/>
              <a:gd name="adj2" fmla="val 107766"/>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algn="ctr">
              <a:defRPr/>
            </a:pPr>
            <a:r>
              <a:rPr lang="sk-SK" sz="1600" dirty="0" smtClean="0"/>
              <a:t>Lista formázása nyomtatásra vagy mentésre text </a:t>
            </a:r>
            <a:r>
              <a:rPr lang="en-US" sz="1600" dirty="0" smtClean="0"/>
              <a:t>file</a:t>
            </a:r>
            <a:r>
              <a:rPr lang="hu-HU" sz="1600" dirty="0" smtClean="0"/>
              <a:t>-ként</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sk-SK" dirty="0" smtClean="0"/>
              <a:t>Output lehetőségei</a:t>
            </a:r>
            <a:endParaRPr lang="en-US" dirty="0" smtClean="0"/>
          </a:p>
        </p:txBody>
      </p:sp>
      <p:pic>
        <p:nvPicPr>
          <p:cNvPr id="4" name="Content Placeholder 3" descr="SNAG-0027.jpg"/>
          <p:cNvPicPr>
            <a:picLocks noGrp="1" noChangeAspect="1"/>
          </p:cNvPicPr>
          <p:nvPr>
            <p:ph idx="1"/>
          </p:nvPr>
        </p:nvPicPr>
        <p:blipFill>
          <a:blip r:embed="rId3" cstate="print"/>
          <a:stretch>
            <a:fillRect/>
          </a:stretch>
        </p:blipFill>
        <p:spPr>
          <a:xfrm>
            <a:off x="304800" y="1676400"/>
            <a:ext cx="6916738" cy="2301875"/>
          </a:xfrm>
          <a:ln w="19050">
            <a:solidFill>
              <a:schemeClr val="accent4"/>
            </a:solidFill>
          </a:ln>
        </p:spPr>
      </p:pic>
      <p:pic>
        <p:nvPicPr>
          <p:cNvPr id="5" name="Picture 4" descr="SNAG-0028.jpg"/>
          <p:cNvPicPr>
            <a:picLocks noChangeAspect="1"/>
          </p:cNvPicPr>
          <p:nvPr/>
        </p:nvPicPr>
        <p:blipFill>
          <a:blip r:embed="rId4" cstate="print"/>
          <a:stretch>
            <a:fillRect/>
          </a:stretch>
        </p:blipFill>
        <p:spPr>
          <a:xfrm>
            <a:off x="1143000" y="2819400"/>
            <a:ext cx="7105650" cy="2362200"/>
          </a:xfrm>
          <a:prstGeom prst="rect">
            <a:avLst/>
          </a:prstGeom>
          <a:ln w="19050">
            <a:solidFill>
              <a:schemeClr val="accent4"/>
            </a:solidFill>
          </a:ln>
        </p:spPr>
      </p:pic>
      <p:sp>
        <p:nvSpPr>
          <p:cNvPr id="6" name="Text Box 10"/>
          <p:cNvSpPr txBox="1">
            <a:spLocks noChangeArrowheads="1"/>
          </p:cNvSpPr>
          <p:nvPr/>
        </p:nvSpPr>
        <p:spPr bwMode="auto">
          <a:xfrm>
            <a:off x="5257800" y="1600200"/>
            <a:ext cx="2667000" cy="1061829"/>
          </a:xfrm>
          <a:prstGeom prst="rect">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spAutoFit/>
          </a:bodyPr>
          <a:lstStyle/>
          <a:p>
            <a:pPr algn="ctr">
              <a:spcBef>
                <a:spcPct val="50000"/>
              </a:spcBef>
              <a:defRPr/>
            </a:pPr>
            <a:r>
              <a:rPr lang="hu-HU" dirty="0" smtClean="0"/>
              <a:t>Nyomtatás</a:t>
            </a:r>
            <a:endParaRPr lang="en-US" dirty="0"/>
          </a:p>
          <a:p>
            <a:pPr algn="ctr">
              <a:spcBef>
                <a:spcPct val="50000"/>
              </a:spcBef>
              <a:defRPr/>
            </a:pPr>
            <a:r>
              <a:rPr lang="en-US" dirty="0" smtClean="0"/>
              <a:t>(</a:t>
            </a:r>
            <a:r>
              <a:rPr lang="sk-SK" dirty="0" smtClean="0"/>
              <a:t>Print funkció használata)</a:t>
            </a:r>
            <a:r>
              <a:rPr lang="en-US" dirty="0" smtClean="0"/>
              <a:t> </a:t>
            </a:r>
            <a:endParaRPr lang="en-US" dirty="0"/>
          </a:p>
        </p:txBody>
      </p:sp>
      <p:sp>
        <p:nvSpPr>
          <p:cNvPr id="7" name="Text Box 11"/>
          <p:cNvSpPr txBox="1">
            <a:spLocks noChangeArrowheads="1"/>
          </p:cNvSpPr>
          <p:nvPr/>
        </p:nvSpPr>
        <p:spPr bwMode="auto">
          <a:xfrm>
            <a:off x="5638800" y="4648200"/>
            <a:ext cx="2057400" cy="1200329"/>
          </a:xfrm>
          <a:prstGeom prst="rect">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spAutoFit/>
          </a:bodyPr>
          <a:lstStyle/>
          <a:p>
            <a:pPr algn="ctr">
              <a:spcBef>
                <a:spcPct val="50000"/>
              </a:spcBef>
              <a:defRPr/>
            </a:pPr>
            <a:r>
              <a:rPr lang="sk-SK" dirty="0" smtClean="0"/>
              <a:t>Mentés </a:t>
            </a:r>
            <a:r>
              <a:rPr lang="en-US" dirty="0" smtClean="0"/>
              <a:t>text file</a:t>
            </a:r>
            <a:r>
              <a:rPr lang="hu-HU" dirty="0" smtClean="0"/>
              <a:t>-ként</a:t>
            </a:r>
            <a:r>
              <a:rPr lang="sk-SK" dirty="0" smtClean="0"/>
              <a:t>, amely importálható Excelbe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Kérdések</a:t>
            </a:r>
            <a:endParaRPr lang="en-US" dirty="0"/>
          </a:p>
        </p:txBody>
      </p:sp>
      <p:pic>
        <p:nvPicPr>
          <p:cNvPr id="4" name="Picture 2" descr="http://researchingreform.files.wordpress.com/2011/09/face_question_mark3.jpg"/>
          <p:cNvPicPr>
            <a:picLocks noChangeAspect="1" noChangeArrowheads="1"/>
          </p:cNvPicPr>
          <p:nvPr/>
        </p:nvPicPr>
        <p:blipFill>
          <a:blip r:embed="rId2" cstate="print"/>
          <a:srcRect/>
          <a:stretch>
            <a:fillRect/>
          </a:stretch>
        </p:blipFill>
        <p:spPr bwMode="auto">
          <a:xfrm>
            <a:off x="2362200" y="1524000"/>
            <a:ext cx="4572000" cy="45720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Thomson Reuters</a:t>
            </a:r>
            <a:r>
              <a:rPr lang="hu-HU" dirty="0" smtClean="0"/>
              <a:t> kapcsolat</a:t>
            </a:r>
            <a:endParaRPr lang="en-US" dirty="0" smtClean="0"/>
          </a:p>
        </p:txBody>
      </p:sp>
      <p:sp>
        <p:nvSpPr>
          <p:cNvPr id="49155" name="Content Placeholder 2"/>
          <p:cNvSpPr>
            <a:spLocks noGrp="1"/>
          </p:cNvSpPr>
          <p:nvPr>
            <p:ph idx="1"/>
          </p:nvPr>
        </p:nvSpPr>
        <p:spPr>
          <a:xfrm>
            <a:off x="762000" y="1676400"/>
            <a:ext cx="7445375" cy="4648200"/>
          </a:xfrm>
        </p:spPr>
        <p:txBody>
          <a:bodyPr/>
          <a:lstStyle/>
          <a:p>
            <a:pPr eaLnBrk="1" hangingPunct="1">
              <a:buClr>
                <a:schemeClr val="tx1"/>
              </a:buClr>
              <a:buNone/>
            </a:pPr>
            <a:r>
              <a:rPr lang="sk-SK" b="1" dirty="0" smtClean="0"/>
              <a:t>Látogassa meg a honlapunkat:</a:t>
            </a:r>
          </a:p>
          <a:p>
            <a:pPr eaLnBrk="1" hangingPunct="1">
              <a:buClr>
                <a:schemeClr val="tx1"/>
              </a:buClr>
              <a:buNone/>
            </a:pPr>
            <a:r>
              <a:rPr lang="sk-SK" sz="1800" b="1" dirty="0" smtClean="0"/>
              <a:t>		</a:t>
            </a:r>
            <a:r>
              <a:rPr lang="en-US" sz="1800" dirty="0" smtClean="0">
                <a:hlinkClick r:id="rId3"/>
              </a:rPr>
              <a:t>http://www.science.thomsonreuters.com/</a:t>
            </a:r>
            <a:endParaRPr lang="sk-SK" sz="1800" b="1" dirty="0" smtClean="0"/>
          </a:p>
          <a:p>
            <a:pPr lvl="1" eaLnBrk="1" hangingPunct="1">
              <a:buClr>
                <a:schemeClr val="tx1"/>
              </a:buClr>
              <a:buNone/>
            </a:pPr>
            <a:endParaRPr lang="sk-SK" sz="1800" dirty="0" smtClean="0"/>
          </a:p>
          <a:p>
            <a:pPr eaLnBrk="1" hangingPunct="1">
              <a:buClr>
                <a:schemeClr val="tx1"/>
              </a:buClr>
              <a:buNone/>
            </a:pPr>
            <a:r>
              <a:rPr lang="sk-SK" b="1" dirty="0" smtClean="0"/>
              <a:t>Technikai segítség:</a:t>
            </a:r>
          </a:p>
          <a:p>
            <a:pPr eaLnBrk="1" hangingPunct="1">
              <a:buClr>
                <a:schemeClr val="tx1"/>
              </a:buClr>
              <a:buNone/>
            </a:pPr>
            <a:r>
              <a:rPr lang="sk-SK" b="1" dirty="0" smtClean="0"/>
              <a:t>		</a:t>
            </a:r>
            <a:r>
              <a:rPr lang="en-US" sz="1800" dirty="0" smtClean="0">
                <a:hlinkClick r:id="rId3"/>
              </a:rPr>
              <a:t>http://www.science.thomsonreuters.com/support</a:t>
            </a:r>
            <a:endParaRPr lang="en-US" sz="1800" dirty="0" smtClean="0"/>
          </a:p>
          <a:p>
            <a:pPr eaLnBrk="1" hangingPunct="1">
              <a:buClr>
                <a:schemeClr val="tx1"/>
              </a:buClr>
              <a:buNone/>
            </a:pPr>
            <a:endParaRPr lang="sk-SK" sz="1600" b="1" dirty="0" smtClean="0"/>
          </a:p>
          <a:p>
            <a:pPr eaLnBrk="1" hangingPunct="1">
              <a:buClr>
                <a:schemeClr val="tx1"/>
              </a:buClr>
              <a:buNone/>
            </a:pPr>
            <a:r>
              <a:rPr lang="sk-SK" b="1" dirty="0" smtClean="0"/>
              <a:t>Képzések:</a:t>
            </a:r>
          </a:p>
          <a:p>
            <a:pPr eaLnBrk="1" hangingPunct="1">
              <a:buClr>
                <a:schemeClr val="tx1"/>
              </a:buClr>
              <a:buNone/>
            </a:pPr>
            <a:endParaRPr lang="sk-SK" sz="1600" b="1" dirty="0" smtClean="0"/>
          </a:p>
          <a:p>
            <a:pPr lvl="1">
              <a:spcBef>
                <a:spcPts val="0"/>
              </a:spcBef>
              <a:buClr>
                <a:schemeClr val="tx1"/>
              </a:buClr>
              <a:buNone/>
            </a:pPr>
            <a:r>
              <a:rPr lang="sk-SK" sz="1800" b="1" dirty="0" smtClean="0"/>
              <a:t>		Eniko Toth Szasz</a:t>
            </a:r>
          </a:p>
          <a:p>
            <a:pPr lvl="1">
              <a:spcBef>
                <a:spcPts val="0"/>
              </a:spcBef>
              <a:buClr>
                <a:schemeClr val="tx1"/>
              </a:buClr>
              <a:buNone/>
            </a:pPr>
            <a:r>
              <a:rPr lang="sk-SK" sz="1800" dirty="0" smtClean="0"/>
              <a:t>		E-mail: </a:t>
            </a:r>
            <a:r>
              <a:rPr lang="sk-SK" sz="1800" dirty="0" smtClean="0">
                <a:hlinkClick r:id="rId4"/>
              </a:rPr>
              <a:t>eniko.szasz@thomsonreuters.com</a:t>
            </a:r>
            <a:endParaRPr lang="sk-SK" sz="1800" dirty="0" smtClean="0"/>
          </a:p>
          <a:p>
            <a:pPr lvl="1">
              <a:spcBef>
                <a:spcPts val="0"/>
              </a:spcBef>
              <a:buClr>
                <a:schemeClr val="tx1"/>
              </a:buClr>
              <a:buNone/>
            </a:pPr>
            <a:r>
              <a:rPr lang="sk-SK" sz="1800" dirty="0" smtClean="0"/>
              <a:t>		Tel: 224 190 425</a:t>
            </a:r>
          </a:p>
          <a:p>
            <a:pPr eaLnBrk="1" hangingPunct="1">
              <a:spcBef>
                <a:spcPts val="0"/>
              </a:spcBef>
              <a:buClr>
                <a:schemeClr val="tx1"/>
              </a:buClr>
              <a:buNone/>
            </a:pPr>
            <a:endParaRPr lang="en-US" sz="1200"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hu-HU" dirty="0" smtClean="0"/>
              <a:t>A JCR használata</a:t>
            </a:r>
            <a:endParaRPr lang="en-US" dirty="0" smtClean="0"/>
          </a:p>
        </p:txBody>
      </p:sp>
      <p:sp>
        <p:nvSpPr>
          <p:cNvPr id="4" name="TextBox 3"/>
          <p:cNvSpPr txBox="1"/>
          <p:nvPr/>
        </p:nvSpPr>
        <p:spPr>
          <a:xfrm>
            <a:off x="3733800" y="2133600"/>
            <a:ext cx="2209800" cy="3170099"/>
          </a:xfrm>
          <a:prstGeom prst="rect">
            <a:avLst/>
          </a:prstGeom>
          <a:noFill/>
        </p:spPr>
        <p:txBody>
          <a:bodyPr wrap="square" rtlCol="0">
            <a:spAutoFit/>
          </a:bodyPr>
          <a:lstStyle/>
          <a:p>
            <a:r>
              <a:rPr lang="cs-CZ" sz="20000" dirty="0" smtClean="0"/>
              <a:t>?</a:t>
            </a:r>
            <a:endParaRPr lang="en-US" sz="20000" dirty="0"/>
          </a:p>
        </p:txBody>
      </p:sp>
      <p:sp>
        <p:nvSpPr>
          <p:cNvPr id="6" name="Round Diagonal Corner Rectangle 5"/>
          <p:cNvSpPr/>
          <p:nvPr/>
        </p:nvSpPr>
        <p:spPr>
          <a:xfrm>
            <a:off x="5257800" y="4191000"/>
            <a:ext cx="3352800" cy="1752600"/>
          </a:xfrm>
          <a:prstGeom prst="round2DiagRect">
            <a:avLst>
              <a:gd name="adj1" fmla="val 41954"/>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800" dirty="0" smtClean="0"/>
              <a:t>Legnagyobb hatású folyóiratok leleplezése</a:t>
            </a:r>
            <a:endParaRPr lang="en-US" sz="2800" dirty="0" smtClean="0"/>
          </a:p>
        </p:txBody>
      </p:sp>
      <p:sp>
        <p:nvSpPr>
          <p:cNvPr id="8" name="Round Diagonal Corner Rectangle 7"/>
          <p:cNvSpPr/>
          <p:nvPr/>
        </p:nvSpPr>
        <p:spPr>
          <a:xfrm>
            <a:off x="5486400" y="1600200"/>
            <a:ext cx="3352800" cy="1752600"/>
          </a:xfrm>
          <a:prstGeom prst="round2DiagRect">
            <a:avLst>
              <a:gd name="adj1" fmla="val 41954"/>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buClr>
                <a:srgbClr val="FFBB57"/>
              </a:buClr>
            </a:pPr>
            <a:r>
              <a:rPr lang="sk-SK" sz="2800" dirty="0" smtClean="0"/>
              <a:t>Kollekciók tökéletesítése </a:t>
            </a:r>
          </a:p>
        </p:txBody>
      </p:sp>
      <p:sp>
        <p:nvSpPr>
          <p:cNvPr id="9" name="Round Diagonal Corner Rectangle 8"/>
          <p:cNvSpPr/>
          <p:nvPr/>
        </p:nvSpPr>
        <p:spPr>
          <a:xfrm>
            <a:off x="533400" y="1676400"/>
            <a:ext cx="2895600" cy="1600200"/>
          </a:xfrm>
          <a:prstGeom prst="round2DiagRect">
            <a:avLst>
              <a:gd name="adj1" fmla="val 41954"/>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buClr>
                <a:srgbClr val="FFBB57"/>
              </a:buClr>
            </a:pPr>
            <a:r>
              <a:rPr lang="sk-SK" sz="2800" dirty="0" smtClean="0"/>
              <a:t>Folyóiratok összehasonlí-tása</a:t>
            </a:r>
          </a:p>
        </p:txBody>
      </p:sp>
      <p:sp>
        <p:nvSpPr>
          <p:cNvPr id="10" name="Round Diagonal Corner Rectangle 9"/>
          <p:cNvSpPr/>
          <p:nvPr/>
        </p:nvSpPr>
        <p:spPr>
          <a:xfrm>
            <a:off x="457200" y="4191000"/>
            <a:ext cx="3352800" cy="1752600"/>
          </a:xfrm>
          <a:prstGeom prst="round2DiagRect">
            <a:avLst>
              <a:gd name="adj1" fmla="val 41954"/>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buClr>
                <a:srgbClr val="FFBB57"/>
              </a:buClr>
            </a:pPr>
            <a:r>
              <a:rPr lang="hu-HU" sz="2800" dirty="0" smtClean="0"/>
              <a:t>Kapcsolódó folyóiratok meghatározása</a:t>
            </a: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sk-SK" dirty="0" smtClean="0"/>
              <a:t>Új adatok </a:t>
            </a:r>
            <a:r>
              <a:rPr lang="en-US" dirty="0" smtClean="0"/>
              <a:t>(2009</a:t>
            </a:r>
            <a:r>
              <a:rPr lang="hu-HU" dirty="0" smtClean="0"/>
              <a:t>-től</a:t>
            </a:r>
            <a:r>
              <a:rPr lang="en-US" dirty="0" smtClean="0"/>
              <a:t>)</a:t>
            </a:r>
          </a:p>
        </p:txBody>
      </p:sp>
      <p:sp>
        <p:nvSpPr>
          <p:cNvPr id="7171" name="Rectangle 3"/>
          <p:cNvSpPr>
            <a:spLocks noGrp="1" noChangeArrowheads="1"/>
          </p:cNvSpPr>
          <p:nvPr>
            <p:ph type="body" idx="4294967295"/>
          </p:nvPr>
        </p:nvSpPr>
        <p:spPr/>
        <p:txBody>
          <a:bodyPr/>
          <a:lstStyle/>
          <a:p>
            <a:r>
              <a:rPr lang="sk-SK" dirty="0" smtClean="0"/>
              <a:t>Thomson Reuters</a:t>
            </a:r>
          </a:p>
          <a:p>
            <a:pPr lvl="2"/>
            <a:r>
              <a:rPr lang="sk-SK" dirty="0" smtClean="0"/>
              <a:t>5-éves </a:t>
            </a:r>
            <a:r>
              <a:rPr lang="en-US" dirty="0" smtClean="0"/>
              <a:t>Impact Factor</a:t>
            </a:r>
          </a:p>
          <a:p>
            <a:pPr lvl="2"/>
            <a:r>
              <a:rPr lang="en-US" dirty="0" smtClean="0"/>
              <a:t>Impact factor </a:t>
            </a:r>
            <a:r>
              <a:rPr lang="sk-SK" dirty="0" smtClean="0"/>
              <a:t>kizárva az ön</a:t>
            </a:r>
            <a:r>
              <a:rPr lang="en-GB" dirty="0" err="1" smtClean="0"/>
              <a:t>hivatko</a:t>
            </a:r>
            <a:r>
              <a:rPr lang="cs-CZ" dirty="0" smtClean="0"/>
              <a:t>z</a:t>
            </a:r>
            <a:r>
              <a:rPr lang="hu-HU" dirty="0" smtClean="0"/>
              <a:t>ásokat</a:t>
            </a:r>
            <a:endParaRPr lang="en-US" dirty="0" smtClean="0"/>
          </a:p>
          <a:p>
            <a:pPr lvl="2"/>
            <a:r>
              <a:rPr lang="sk-SK" dirty="0" smtClean="0"/>
              <a:t>Kategórián belüli elhelyezkedés</a:t>
            </a:r>
          </a:p>
          <a:p>
            <a:pPr lvl="2"/>
            <a:endParaRPr lang="sk-SK" dirty="0" smtClean="0"/>
          </a:p>
          <a:p>
            <a:pPr lvl="1"/>
            <a:r>
              <a:rPr lang="sk-SK" dirty="0" smtClean="0"/>
              <a:t>Eigenfactor – extern adatok a JCR forrása alapján</a:t>
            </a:r>
          </a:p>
          <a:p>
            <a:pPr lvl="2"/>
            <a:r>
              <a:rPr lang="en-US" dirty="0" err="1" smtClean="0"/>
              <a:t>Eigenfactor</a:t>
            </a:r>
            <a:r>
              <a:rPr lang="en-US" dirty="0" smtClean="0"/>
              <a:t>™ Metrics</a:t>
            </a:r>
          </a:p>
          <a:p>
            <a:pPr lvl="2"/>
            <a:r>
              <a:rPr lang="en-US" dirty="0" err="1" smtClean="0"/>
              <a:t>Eigenfactor</a:t>
            </a:r>
            <a:r>
              <a:rPr lang="en-US" dirty="0" smtClean="0"/>
              <a:t>™ Score</a:t>
            </a:r>
          </a:p>
          <a:p>
            <a:pPr lvl="2"/>
            <a:r>
              <a:rPr lang="en-US" dirty="0" smtClean="0"/>
              <a:t>Article Influence™</a:t>
            </a:r>
          </a:p>
          <a:p>
            <a:pPr lvl="2">
              <a:buNone/>
            </a:pPr>
            <a:r>
              <a:rPr lang="sk-SK" dirty="0" smtClean="0"/>
              <a:t>További információk a </a:t>
            </a:r>
            <a:r>
              <a:rPr lang="en-US" dirty="0" smtClean="0">
                <a:hlinkClick r:id="rId2"/>
              </a:rPr>
              <a:t>http://eigenfactor.org/</a:t>
            </a:r>
            <a:r>
              <a:rPr lang="hu-HU" dirty="0" smtClean="0"/>
              <a:t> oldalon elérhetőek.</a:t>
            </a:r>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381000"/>
            <a:ext cx="7445375" cy="854075"/>
          </a:xfrm>
        </p:spPr>
        <p:txBody>
          <a:bodyPr/>
          <a:lstStyle/>
          <a:p>
            <a:pPr eaLnBrk="1" hangingPunct="1"/>
            <a:r>
              <a:rPr lang="sk-SK" dirty="0" smtClean="0"/>
              <a:t>A JCR körültekintő használata</a:t>
            </a:r>
            <a:endParaRPr lang="en-US" dirty="0" smtClean="0"/>
          </a:p>
        </p:txBody>
      </p:sp>
      <p:sp>
        <p:nvSpPr>
          <p:cNvPr id="8195" name="Content Placeholder 2"/>
          <p:cNvSpPr>
            <a:spLocks noGrp="1"/>
          </p:cNvSpPr>
          <p:nvPr>
            <p:ph idx="1"/>
          </p:nvPr>
        </p:nvSpPr>
        <p:spPr/>
        <p:txBody>
          <a:bodyPr/>
          <a:lstStyle/>
          <a:p>
            <a:pPr marL="342900" lvl="1" indent="-342900" eaLnBrk="1" hangingPunct="1">
              <a:buClr>
                <a:srgbClr val="FFBB57"/>
              </a:buClr>
            </a:pPr>
            <a:r>
              <a:rPr lang="en-US" sz="1800" dirty="0" smtClean="0"/>
              <a:t>JCR </a:t>
            </a:r>
            <a:r>
              <a:rPr lang="hu-HU" sz="1800" dirty="0" smtClean="0"/>
              <a:t>mutatószámok hasznos perspektívákat hoznak be egy-egy folyóirat értékelésére</a:t>
            </a:r>
            <a:r>
              <a:rPr lang="sk-SK" sz="1800" dirty="0" smtClean="0"/>
              <a:t>, azonban az értékelés nem szabad, hogy csak a hivatkozási információktól függjön. </a:t>
            </a:r>
          </a:p>
          <a:p>
            <a:pPr eaLnBrk="1" hangingPunct="1">
              <a:buClr>
                <a:srgbClr val="FFBB57"/>
              </a:buClr>
            </a:pPr>
            <a:r>
              <a:rPr lang="hu-HU" sz="1800" dirty="0" smtClean="0"/>
              <a:t>Hivatkozási trendek különbözőek a tudományágak között </a:t>
            </a:r>
            <a:endParaRPr lang="en-US" sz="1800" dirty="0" smtClean="0"/>
          </a:p>
          <a:p>
            <a:pPr eaLnBrk="1" hangingPunct="1">
              <a:buClr>
                <a:srgbClr val="FFBB57"/>
              </a:buClr>
            </a:pPr>
            <a:r>
              <a:rPr lang="sk-SK" sz="1800" dirty="0" smtClean="0"/>
              <a:t>Hasonló folyóiratok összehasonlítása </a:t>
            </a:r>
            <a:r>
              <a:rPr lang="en-US" sz="1800" dirty="0" smtClean="0"/>
              <a:t>(</a:t>
            </a:r>
            <a:r>
              <a:rPr lang="hu-HU" sz="1800" dirty="0" smtClean="0"/>
              <a:t>Ekvivalens vagy hasonló kategóriába tartozó folyóiratok</a:t>
            </a:r>
            <a:r>
              <a:rPr lang="en-US" sz="1800" dirty="0" smtClean="0"/>
              <a:t>.)</a:t>
            </a:r>
          </a:p>
          <a:p>
            <a:pPr lvl="1" eaLnBrk="1" hangingPunct="1">
              <a:buClr>
                <a:srgbClr val="FFBB57"/>
              </a:buClr>
            </a:pPr>
            <a:r>
              <a:rPr lang="sk-SK" sz="1800" dirty="0" smtClean="0"/>
              <a:t>Formabeli változások, a kiadás frekvenciájának  vagy pedig az eredeti kutatómunkák arányának változása nagyban befolyásolják az hivatkozási arányt</a:t>
            </a:r>
            <a:endParaRPr lang="en-US" sz="1800" dirty="0" smtClean="0"/>
          </a:p>
          <a:p>
            <a:pPr lvl="1" eaLnBrk="1" hangingPunct="1">
              <a:buClr>
                <a:srgbClr val="FFBB57"/>
              </a:buClr>
            </a:pPr>
            <a:r>
              <a:rPr lang="sk-SK" sz="1800" dirty="0" smtClean="0"/>
              <a:t>A nyelv nagy hatással van a hivatkozások számára</a:t>
            </a:r>
            <a:endParaRPr lang="en-US" sz="1800" dirty="0" smtClean="0"/>
          </a:p>
          <a:p>
            <a:pPr lvl="1" eaLnBrk="1" hangingPunct="1">
              <a:buClr>
                <a:srgbClr val="FFBB57"/>
              </a:buClr>
            </a:pPr>
            <a:r>
              <a:rPr lang="en-US" sz="1800" dirty="0" smtClean="0"/>
              <a:t>Impact Factor </a:t>
            </a:r>
            <a:r>
              <a:rPr lang="hu-HU" sz="1800" dirty="0" smtClean="0"/>
              <a:t>adatokat nem használjuk kutatók vagy közlemények értékelésére</a:t>
            </a:r>
            <a:endParaRPr lang="en-US" dirty="0" smtClean="0"/>
          </a:p>
          <a:p>
            <a:pPr eaLnBrk="1" hangingPunct="1">
              <a:buClr>
                <a:srgbClr val="FFBB57"/>
              </a:buClr>
              <a:buNone/>
            </a:pPr>
            <a:endParaRPr lang="en-US" dirty="0" smtClean="0"/>
          </a:p>
          <a:p>
            <a:pPr eaLnBrk="1" hangingPunct="1">
              <a:buClr>
                <a:schemeClr val="tx1"/>
              </a:buClr>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 y="5257800"/>
            <a:ext cx="8305800" cy="1371600"/>
          </a:xfrm>
          <a:prstGeom prst="roundRect">
            <a:avLst/>
          </a:prstGeom>
          <a:solidFill>
            <a:srgbClr val="387C2B"/>
          </a:solidFill>
          <a:ln>
            <a:solidFill>
              <a:srgbClr val="387C2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2"/>
          <p:cNvSpPr>
            <a:spLocks noChangeArrowheads="1"/>
          </p:cNvSpPr>
          <p:nvPr/>
        </p:nvSpPr>
        <p:spPr bwMode="auto">
          <a:xfrm>
            <a:off x="304800" y="1219200"/>
            <a:ext cx="8458200" cy="228600"/>
          </a:xfrm>
          <a:prstGeom prst="rect">
            <a:avLst/>
          </a:prstGeom>
          <a:solidFill>
            <a:schemeClr val="bg1"/>
          </a:solidFill>
          <a:ln w="9525">
            <a:noFill/>
            <a:miter lim="800000"/>
            <a:headEnd/>
            <a:tailEnd/>
          </a:ln>
        </p:spPr>
        <p:txBody>
          <a:bodyPr wrap="none" anchor="ctr"/>
          <a:lstStyle/>
          <a:p>
            <a:endParaRPr lang="en-US"/>
          </a:p>
        </p:txBody>
      </p:sp>
      <p:sp>
        <p:nvSpPr>
          <p:cNvPr id="1028" name="Rectangle 5"/>
          <p:cNvSpPr>
            <a:spLocks noGrp="1" noChangeArrowheads="1"/>
          </p:cNvSpPr>
          <p:nvPr>
            <p:ph type="title" idx="4294967295"/>
          </p:nvPr>
        </p:nvSpPr>
        <p:spPr>
          <a:xfrm>
            <a:off x="533400" y="5334001"/>
            <a:ext cx="8153400" cy="1219199"/>
          </a:xfrm>
          <a:noFill/>
          <a:effectLst/>
          <a:scene3d>
            <a:camera prst="orthographicFront"/>
            <a:lightRig rig="threePt" dir="t"/>
          </a:scene3d>
          <a:sp3d>
            <a:bevelT/>
          </a:sp3d>
        </p:spPr>
        <p:txBody>
          <a:bodyPr anchor="t"/>
          <a:lstStyle/>
          <a:p>
            <a:pPr>
              <a:lnSpc>
                <a:spcPct val="100000"/>
              </a:lnSpc>
              <a:spcBef>
                <a:spcPts val="600"/>
              </a:spcBef>
            </a:pPr>
            <a:r>
              <a:rPr lang="sk-SK" sz="2000" dirty="0" smtClean="0">
                <a:solidFill>
                  <a:schemeClr val="bg1"/>
                </a:solidFill>
              </a:rPr>
              <a:t>Jelentős mértékű eltérés van a hivatkozási trendekben a különböző tudományágakban. Némely ágban, pl matematikában vagy közgazdaságtanban hosszabb ideig tart elérni a hivatkozás csúcspontját mint például a genetikában.</a:t>
            </a:r>
            <a:r>
              <a:rPr lang="en-US" sz="2000" dirty="0" smtClean="0">
                <a:solidFill>
                  <a:schemeClr val="bg1"/>
                </a:solidFill>
              </a:rPr>
              <a:t> </a:t>
            </a:r>
          </a:p>
        </p:txBody>
      </p:sp>
      <p:sp>
        <p:nvSpPr>
          <p:cNvPr id="1029" name="Title 1"/>
          <p:cNvSpPr txBox="1">
            <a:spLocks/>
          </p:cNvSpPr>
          <p:nvPr/>
        </p:nvSpPr>
        <p:spPr bwMode="gray">
          <a:xfrm>
            <a:off x="228600" y="304800"/>
            <a:ext cx="8458200" cy="401637"/>
          </a:xfrm>
          <a:prstGeom prst="rect">
            <a:avLst/>
          </a:prstGeom>
          <a:noFill/>
          <a:ln w="9525">
            <a:noFill/>
            <a:miter lim="800000"/>
            <a:headEnd/>
            <a:tailEnd/>
          </a:ln>
        </p:spPr>
        <p:txBody>
          <a:bodyPr lIns="0" tIns="0" rIns="0" bIns="0"/>
          <a:lstStyle/>
          <a:p>
            <a:r>
              <a:rPr lang="sk-SK" sz="2800" dirty="0" smtClean="0">
                <a:solidFill>
                  <a:schemeClr val="tx2"/>
                </a:solidFill>
                <a:latin typeface="+mj-lt"/>
                <a:ea typeface="+mj-ea"/>
                <a:cs typeface="+mj-cs"/>
              </a:rPr>
              <a:t>Hivatkozási trendek a tudományágakban</a:t>
            </a:r>
            <a:endParaRPr lang="en-US" sz="2800" dirty="0">
              <a:solidFill>
                <a:schemeClr val="tx2"/>
              </a:solidFill>
              <a:latin typeface="+mj-lt"/>
              <a:ea typeface="+mj-ea"/>
              <a:cs typeface="+mj-cs"/>
            </a:endParaRPr>
          </a:p>
        </p:txBody>
      </p:sp>
      <p:grpSp>
        <p:nvGrpSpPr>
          <p:cNvPr id="1030" name="Group 5"/>
          <p:cNvGrpSpPr>
            <a:grpSpLocks/>
          </p:cNvGrpSpPr>
          <p:nvPr/>
        </p:nvGrpSpPr>
        <p:grpSpPr bwMode="auto">
          <a:xfrm>
            <a:off x="1676400" y="762000"/>
            <a:ext cx="5562600" cy="4630738"/>
            <a:chOff x="2924" y="605"/>
            <a:chExt cx="2935" cy="2917"/>
          </a:xfrm>
        </p:grpSpPr>
        <p:sp>
          <p:nvSpPr>
            <p:cNvPr id="1031" name="Rectangle 6"/>
            <p:cNvSpPr>
              <a:spLocks noChangeArrowheads="1"/>
            </p:cNvSpPr>
            <p:nvPr/>
          </p:nvSpPr>
          <p:spPr bwMode="auto">
            <a:xfrm>
              <a:off x="3593" y="1143"/>
              <a:ext cx="439" cy="1856"/>
            </a:xfrm>
            <a:prstGeom prst="rect">
              <a:avLst/>
            </a:prstGeom>
            <a:solidFill>
              <a:srgbClr val="EAEAEA"/>
            </a:solidFill>
            <a:ln w="9525">
              <a:noFill/>
              <a:miter lim="800000"/>
              <a:headEnd/>
              <a:tailEnd/>
            </a:ln>
          </p:spPr>
          <p:txBody>
            <a:bodyPr wrap="none" anchor="ctr"/>
            <a:lstStyle/>
            <a:p>
              <a:endParaRPr lang="en-US"/>
            </a:p>
          </p:txBody>
        </p:sp>
        <p:graphicFrame>
          <p:nvGraphicFramePr>
            <p:cNvPr id="1026" name="Object 7"/>
            <p:cNvGraphicFramePr>
              <a:graphicFrameLocks noChangeAspect="1"/>
            </p:cNvGraphicFramePr>
            <p:nvPr/>
          </p:nvGraphicFramePr>
          <p:xfrm>
            <a:off x="2924" y="605"/>
            <a:ext cx="2935" cy="2917"/>
          </p:xfrm>
          <a:graphic>
            <a:graphicData uri="http://schemas.openxmlformats.org/presentationml/2006/ole">
              <p:oleObj spid="_x0000_s1026" name="Chart" r:id="rId4" imgW="4629302" imgH="4600651" progId="MSGraph.Chart.8">
                <p:embed followColorScheme="full"/>
              </p:oleObj>
            </a:graphicData>
          </a:graphic>
        </p:graphicFrame>
        <p:sp>
          <p:nvSpPr>
            <p:cNvPr id="1032" name="Line 8"/>
            <p:cNvSpPr>
              <a:spLocks noChangeShapeType="1"/>
            </p:cNvSpPr>
            <p:nvPr/>
          </p:nvSpPr>
          <p:spPr bwMode="auto">
            <a:xfrm>
              <a:off x="4566" y="1724"/>
              <a:ext cx="0" cy="320"/>
            </a:xfrm>
            <a:prstGeom prst="line">
              <a:avLst/>
            </a:prstGeom>
            <a:noFill/>
            <a:ln w="38100">
              <a:solidFill>
                <a:srgbClr val="006600"/>
              </a:solidFill>
              <a:round/>
              <a:headEnd/>
              <a:tailEnd type="arrow" w="med" len="med"/>
            </a:ln>
          </p:spPr>
          <p:txBody>
            <a:bodyPr/>
            <a:lstStyle/>
            <a:p>
              <a:endParaRPr lang="en-US"/>
            </a:p>
          </p:txBody>
        </p:sp>
        <p:sp>
          <p:nvSpPr>
            <p:cNvPr id="1033" name="Line 9"/>
            <p:cNvSpPr>
              <a:spLocks noChangeShapeType="1"/>
            </p:cNvSpPr>
            <p:nvPr/>
          </p:nvSpPr>
          <p:spPr bwMode="auto">
            <a:xfrm>
              <a:off x="3925" y="1010"/>
              <a:ext cx="0" cy="320"/>
            </a:xfrm>
            <a:prstGeom prst="line">
              <a:avLst/>
            </a:prstGeom>
            <a:noFill/>
            <a:ln w="38100">
              <a:solidFill>
                <a:srgbClr val="006600"/>
              </a:solidFill>
              <a:round/>
              <a:headEnd/>
              <a:tailEnd type="arrow" w="med" len="med"/>
            </a:ln>
          </p:spPr>
          <p:txBody>
            <a:bodyPr/>
            <a:lstStyle/>
            <a:p>
              <a:endParaRPr lang="en-US"/>
            </a:p>
          </p:txBody>
        </p:sp>
        <p:sp>
          <p:nvSpPr>
            <p:cNvPr id="1034" name="Rectangle 10"/>
            <p:cNvSpPr>
              <a:spLocks noChangeArrowheads="1"/>
            </p:cNvSpPr>
            <p:nvPr/>
          </p:nvSpPr>
          <p:spPr bwMode="auto">
            <a:xfrm>
              <a:off x="3600" y="1152"/>
              <a:ext cx="1104" cy="1848"/>
            </a:xfrm>
            <a:prstGeom prst="rect">
              <a:avLst/>
            </a:prstGeom>
            <a:noFill/>
            <a:ln w="19050">
              <a:solidFill>
                <a:schemeClr val="tx2"/>
              </a:solidFill>
              <a:prstDash val="dash"/>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7" descr="home.png"/>
          <p:cNvPicPr>
            <a:picLocks noGrp="1" noChangeAspect="1"/>
          </p:cNvPicPr>
          <p:nvPr>
            <p:ph idx="1"/>
          </p:nvPr>
        </p:nvPicPr>
        <p:blipFill>
          <a:blip r:embed="rId3" cstate="print"/>
          <a:srcRect/>
          <a:stretch>
            <a:fillRect/>
          </a:stretch>
        </p:blipFill>
        <p:spPr>
          <a:xfrm>
            <a:off x="533400" y="1676400"/>
            <a:ext cx="7997825" cy="3998913"/>
          </a:xfrm>
          <a:ln>
            <a:solidFill>
              <a:schemeClr val="bg2"/>
            </a:solidFill>
          </a:ln>
        </p:spPr>
      </p:pic>
      <p:sp>
        <p:nvSpPr>
          <p:cNvPr id="9219" name="Title 1"/>
          <p:cNvSpPr>
            <a:spLocks noGrp="1"/>
          </p:cNvSpPr>
          <p:nvPr>
            <p:ph type="title"/>
          </p:nvPr>
        </p:nvSpPr>
        <p:spPr/>
        <p:txBody>
          <a:bodyPr/>
          <a:lstStyle/>
          <a:p>
            <a:pPr eaLnBrk="1" hangingPunct="1"/>
            <a:r>
              <a:rPr lang="en-US" dirty="0" smtClean="0"/>
              <a:t>JCR </a:t>
            </a:r>
            <a:r>
              <a:rPr lang="sk-SK" dirty="0" smtClean="0"/>
              <a:t>honlap</a:t>
            </a:r>
            <a:endParaRPr lang="en-US" dirty="0" smtClean="0"/>
          </a:p>
        </p:txBody>
      </p:sp>
      <p:sp>
        <p:nvSpPr>
          <p:cNvPr id="5" name="AutoShape 13"/>
          <p:cNvSpPr>
            <a:spLocks noChangeArrowheads="1"/>
          </p:cNvSpPr>
          <p:nvPr/>
        </p:nvSpPr>
        <p:spPr bwMode="auto">
          <a:xfrm>
            <a:off x="5867400" y="4800600"/>
            <a:ext cx="2819400" cy="1600200"/>
          </a:xfrm>
          <a:prstGeom prst="wedgeRoundRectCallout">
            <a:avLst>
              <a:gd name="adj1" fmla="val 28663"/>
              <a:gd name="adj2" fmla="val -191383"/>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eaLnBrk="0" hangingPunct="0">
              <a:spcBef>
                <a:spcPct val="50000"/>
              </a:spcBef>
              <a:defRPr/>
            </a:pPr>
            <a:r>
              <a:rPr lang="sk-SK" sz="1600" dirty="0" smtClean="0"/>
              <a:t>A JCR első használata előtt kérjük olvassa el az </a:t>
            </a:r>
            <a:r>
              <a:rPr lang="en-US" sz="1600" dirty="0" smtClean="0"/>
              <a:t>Information </a:t>
            </a:r>
            <a:r>
              <a:rPr lang="en-US" sz="1600" dirty="0"/>
              <a:t>for New Users </a:t>
            </a:r>
            <a:r>
              <a:rPr lang="hu-HU" sz="1600" dirty="0" smtClean="0"/>
              <a:t>cikket különös figyelmet szentelve a </a:t>
            </a:r>
            <a:r>
              <a:rPr lang="en-US" sz="1600" dirty="0" smtClean="0"/>
              <a:t>“Using </a:t>
            </a:r>
            <a:r>
              <a:rPr lang="en-US" sz="1600" dirty="0"/>
              <a:t>the JCR </a:t>
            </a:r>
            <a:r>
              <a:rPr lang="en-US" sz="1600" dirty="0" smtClean="0"/>
              <a:t>Wisely”</a:t>
            </a:r>
            <a:r>
              <a:rPr lang="hu-HU" sz="1600" dirty="0" smtClean="0"/>
              <a:t> résznek.</a:t>
            </a:r>
            <a:r>
              <a:rPr lang="en-US" sz="1600" dirty="0" smtClean="0"/>
              <a:t> </a:t>
            </a:r>
            <a:endParaRPr lang="en-US" sz="1600" dirty="0"/>
          </a:p>
          <a:p>
            <a:pPr algn="ctr">
              <a:defRPr/>
            </a:pPr>
            <a:endParaRPr lang="en-US" sz="1600" dirty="0"/>
          </a:p>
        </p:txBody>
      </p:sp>
      <p:sp>
        <p:nvSpPr>
          <p:cNvPr id="6" name="AutoShape 14"/>
          <p:cNvSpPr>
            <a:spLocks noChangeArrowheads="1"/>
          </p:cNvSpPr>
          <p:nvPr/>
        </p:nvSpPr>
        <p:spPr bwMode="auto">
          <a:xfrm>
            <a:off x="685800" y="5257800"/>
            <a:ext cx="3124200" cy="685800"/>
          </a:xfrm>
          <a:prstGeom prst="wedgeRoundRectCallout">
            <a:avLst>
              <a:gd name="adj1" fmla="val -14095"/>
              <a:gd name="adj2" fmla="val -244647"/>
              <a:gd name="adj3" fmla="val 16667"/>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eaLnBrk="0" hangingPunct="0">
              <a:spcBef>
                <a:spcPct val="50000"/>
              </a:spcBef>
              <a:defRPr/>
            </a:pPr>
            <a:r>
              <a:rPr lang="hu-HU" sz="1600" dirty="0" smtClean="0"/>
              <a:t>Kategória kiválasztása</a:t>
            </a:r>
            <a:endParaRPr lang="en-US" sz="1600" dirty="0"/>
          </a:p>
          <a:p>
            <a:pPr algn="ctr">
              <a:defRPr/>
            </a:pP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2020</TotalTime>
  <Words>2164</Words>
  <Application>Microsoft Office PowerPoint</Application>
  <PresentationFormat>On-screen Show (4:3)</PresentationFormat>
  <Paragraphs>234</Paragraphs>
  <Slides>48</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blank</vt:lpstr>
      <vt:lpstr>Chart</vt:lpstr>
      <vt:lpstr>Journal Citation Reports</vt:lpstr>
      <vt:lpstr>Kutatás ciklusa</vt:lpstr>
      <vt:lpstr>Bevezető</vt:lpstr>
      <vt:lpstr>2011-es kiadás</vt:lpstr>
      <vt:lpstr>A JCR használata</vt:lpstr>
      <vt:lpstr>Új adatok (2009-től)</vt:lpstr>
      <vt:lpstr>A JCR körültekintő használata</vt:lpstr>
      <vt:lpstr>Jelentős mértékű eltérés van a hivatkozási trendekben a különböző tudományágakban. Némely ágban, pl matematikában vagy közgazdaságtanban hosszabb ideig tart elérni a hivatkozás csúcspontját mint például a genetikában. </vt:lpstr>
      <vt:lpstr>JCR honlap</vt:lpstr>
      <vt:lpstr>Folyóirat keresése - Journal Search</vt:lpstr>
      <vt:lpstr>Folyóiratok összefoglaló listája</vt:lpstr>
      <vt:lpstr>Teljes bejegyzés</vt:lpstr>
      <vt:lpstr>Impact Factor (hatástényező)</vt:lpstr>
      <vt:lpstr>Five-Year Impact Factor</vt:lpstr>
      <vt:lpstr>Folyóiratok önhivatkozásai - Journal Self-Cites</vt:lpstr>
      <vt:lpstr>Folyóirat elhelyezkedése a tárgykörön belül</vt:lpstr>
      <vt:lpstr>Folyóirat elhelyezkedése a tárgykörön belül – Box Plot</vt:lpstr>
      <vt:lpstr>Frissességi index - Immediacy Index</vt:lpstr>
      <vt:lpstr>Idézettség felezési ideje - Cited Half Life</vt:lpstr>
      <vt:lpstr>Cited Journal Graph – hivatkozott folyóirat ábra</vt:lpstr>
      <vt:lpstr>Hivatkozások felezési ideje - Citing Half Life</vt:lpstr>
      <vt:lpstr>Citing Journal Graph – Hivatkozó folyóirat ábra </vt:lpstr>
      <vt:lpstr>Forrásadatok</vt:lpstr>
      <vt:lpstr>Eigenfactor™ Metrics:  Eigenfactor™ és Article Influence™</vt:lpstr>
      <vt:lpstr>Eigenfactor™ Score</vt:lpstr>
      <vt:lpstr>Article Influence™  Score</vt:lpstr>
      <vt:lpstr>További adatok a teljes bejegyzésből</vt:lpstr>
      <vt:lpstr>Idéző folyóiratok jegyzéke - Cited Journal List</vt:lpstr>
      <vt:lpstr>Idézett folyóiratok jegyzéke - Citing Journal List</vt:lpstr>
      <vt:lpstr>Kapcsolódó folyóiratok - Related Journals</vt:lpstr>
      <vt:lpstr>Kapcsolat: a folyóiratok szintjén</vt:lpstr>
      <vt:lpstr>Kapcsolódó folyóiratok - Related Journals</vt:lpstr>
      <vt:lpstr>Impact Factor Trend Graph</vt:lpstr>
      <vt:lpstr>Keresés Subject Categories alapján</vt:lpstr>
      <vt:lpstr>View Journal Data</vt:lpstr>
      <vt:lpstr>Folyóiratok szortírozása</vt:lpstr>
      <vt:lpstr>Információk a kategóriáról kontextusban</vt:lpstr>
      <vt:lpstr>Összesített (aggregate) adatok</vt:lpstr>
      <vt:lpstr>Adatok a kategória szintjén</vt:lpstr>
      <vt:lpstr>Információk a kategóriáról</vt:lpstr>
      <vt:lpstr>Hivatkozottság táblázat</vt:lpstr>
      <vt:lpstr>Hivatkozások listája</vt:lpstr>
      <vt:lpstr>Related Journals – Subject Category</vt:lpstr>
      <vt:lpstr>Folyóiratok megjelölése</vt:lpstr>
      <vt:lpstr>Output a Marked Listből</vt:lpstr>
      <vt:lpstr>Output lehetőségei</vt:lpstr>
      <vt:lpstr>Kérdések</vt:lpstr>
      <vt:lpstr>Thomson Reuters kapcsolat</vt:lpstr>
    </vt:vector>
  </TitlesOfParts>
  <Company>Thomson Scientific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Citation Reports on the Web</dc:title>
  <dc:creator>Elizabeth Pysar</dc:creator>
  <cp:lastModifiedBy>u0150930</cp:lastModifiedBy>
  <cp:revision>276</cp:revision>
  <dcterms:created xsi:type="dcterms:W3CDTF">2008-06-19T22:39:02Z</dcterms:created>
  <dcterms:modified xsi:type="dcterms:W3CDTF">2012-09-17T07:59:36Z</dcterms:modified>
</cp:coreProperties>
</file>