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8" r:id="rId3"/>
    <p:sldId id="271" r:id="rId4"/>
    <p:sldId id="260" r:id="rId5"/>
    <p:sldId id="269" r:id="rId6"/>
    <p:sldId id="262" r:id="rId7"/>
    <p:sldId id="261" r:id="rId8"/>
    <p:sldId id="257" r:id="rId9"/>
    <p:sldId id="258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33" autoAdjust="0"/>
  </p:normalViewPr>
  <p:slideViewPr>
    <p:cSldViewPr>
      <p:cViewPr varScale="1">
        <p:scale>
          <a:sx n="73" d="100"/>
          <a:sy n="73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EB8F5-FF18-4760-AFDE-06B4E9D24AAA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D81A9-D104-4A44-B0A9-5DCAD5A0F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EFC6F-CDBD-4B11-83C4-026F2C5572EF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684213"/>
            <a:ext cx="4962525" cy="37226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85" y="4587735"/>
            <a:ext cx="6226584" cy="4828481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D81A9-D104-4A44-B0A9-5DCAD5A0F7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D81A9-D104-4A44-B0A9-5DCAD5A0F7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D81A9-D104-4A44-B0A9-5DCAD5A0F7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1D6AE-ED9B-4997-B086-E02DDEF4652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A83FD-E45C-4C3C-A966-D3AC9437177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D81A9-D104-4A44-B0A9-5DCAD5A0F7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D81A9-D104-4A44-B0A9-5DCAD5A0F7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D81A9-D104-4A44-B0A9-5DCAD5A0F7B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B4B4B"/>
              </a:solidFill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4" descr="connectivity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374650"/>
            <a:ext cx="845502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291D-8976-4E06-BFE4-904668652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938-BE20-40CD-9418-55CDB9423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08811-5D36-46CC-9832-5A930FD5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D862-6745-4F20-8DDA-3F26AF5D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BAA8-32B2-49A7-9868-AA5537227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2BD-FC81-4A76-AFCD-22DD4D2FF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63C1-251E-4735-8FCC-FC0D8D5F4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93A2-6141-4E0D-B073-4856CF95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0E37-F531-4049-87C7-6D9BAF8FE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7D6C-E588-4642-B349-15FAD4FDB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F8000"/>
              </a:buClr>
              <a:buFontTx/>
              <a:buChar char="•"/>
              <a:defRPr/>
            </a:pPr>
            <a:endParaRPr lang="en-US" sz="2400">
              <a:solidFill>
                <a:srgbClr val="4B4B4B"/>
              </a:solidFill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0378C-B40E-47BF-B2CA-4AF3F52CCD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.thomsonreuters.com/suppor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iko.szasz@thomsonreuter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eri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ResearcherID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495800"/>
            <a:ext cx="8382000" cy="1279525"/>
          </a:xfrm>
        </p:spPr>
        <p:txBody>
          <a:bodyPr/>
          <a:lstStyle/>
          <a:p>
            <a:pPr eaLnBrk="1" hangingPunct="1"/>
            <a:r>
              <a:rPr lang="hu-HU" dirty="0" smtClean="0"/>
              <a:t>Integrálása a Web o</a:t>
            </a:r>
            <a:r>
              <a:rPr lang="en-GB" smtClean="0"/>
              <a:t>f</a:t>
            </a:r>
            <a:r>
              <a:rPr lang="hu-HU" smtClean="0"/>
              <a:t> </a:t>
            </a:r>
            <a:r>
              <a:rPr lang="hu-HU" dirty="0" smtClean="0"/>
              <a:t>Science-el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cs-CZ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óth Szász Eni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</a:t>
            </a:r>
            <a:r>
              <a:rPr lang="hu-H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ő</a:t>
            </a:r>
          </a:p>
          <a:p>
            <a:pPr eaLnBrk="1" hangingPunct="1"/>
            <a:r>
              <a:rPr lang="hu-H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Eniko.szasz@thomsonreuters.com</a:t>
            </a:r>
            <a:endParaRPr lang="en-US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4" descr="1"/>
          <p:cNvPicPr>
            <a:picLocks noChangeAspect="1" noChangeArrowheads="1"/>
          </p:cNvPicPr>
          <p:nvPr/>
        </p:nvPicPr>
        <p:blipFill>
          <a:blip r:embed="rId3" cstate="print"/>
          <a:srcRect l="-191" t="19081" b="21771"/>
          <a:stretch>
            <a:fillRect/>
          </a:stretch>
        </p:blipFill>
        <p:spPr bwMode="auto">
          <a:xfrm>
            <a:off x="327025" y="381000"/>
            <a:ext cx="843597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700838" y="3452813"/>
            <a:ext cx="21415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/>
              <a:t>REUTERS/Regis Duvignau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hu-HU" dirty="0" smtClean="0"/>
              <a:t>Bejelentkezés vagy Regisztráció</a:t>
            </a:r>
            <a:endParaRPr lang="en-US" dirty="0"/>
          </a:p>
        </p:txBody>
      </p:sp>
      <p:pic>
        <p:nvPicPr>
          <p:cNvPr id="4" name="Content Placeholder 3" descr="are you a memb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42999"/>
            <a:ext cx="7924800" cy="5114899"/>
          </a:xfr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69175" cy="836612"/>
          </a:xfrm>
        </p:spPr>
        <p:txBody>
          <a:bodyPr/>
          <a:lstStyle/>
          <a:p>
            <a:r>
              <a:rPr lang="hu-HU" dirty="0" smtClean="0"/>
              <a:t>Megerősítés</a:t>
            </a:r>
            <a:endParaRPr lang="en-US" dirty="0"/>
          </a:p>
        </p:txBody>
      </p:sp>
      <p:pic>
        <p:nvPicPr>
          <p:cNvPr id="4" name="Content Placeholder 3" descr="confirm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8610600" cy="4385028"/>
          </a:xfrm>
          <a:ln>
            <a:solidFill>
              <a:schemeClr val="bg2"/>
            </a:solidFill>
          </a:ln>
        </p:spPr>
      </p:pic>
      <p:pic>
        <p:nvPicPr>
          <p:cNvPr id="5" name="Picture 4" descr="enw marked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743200"/>
            <a:ext cx="7277244" cy="34846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86200" y="5029200"/>
            <a:ext cx="381000" cy="4572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Endnote Web</a:t>
            </a:r>
            <a:endParaRPr lang="en-US" dirty="0"/>
          </a:p>
        </p:txBody>
      </p:sp>
      <p:pic>
        <p:nvPicPr>
          <p:cNvPr id="4" name="Content Placeholder 3" descr="en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8771861" cy="4191000"/>
          </a:xfrm>
          <a:ln>
            <a:solidFill>
              <a:schemeClr val="bg2"/>
            </a:solidFill>
          </a:ln>
        </p:spPr>
      </p:pic>
      <p:sp>
        <p:nvSpPr>
          <p:cNvPr id="5" name="Oval 4"/>
          <p:cNvSpPr/>
          <p:nvPr/>
        </p:nvSpPr>
        <p:spPr>
          <a:xfrm>
            <a:off x="304800" y="4267200"/>
            <a:ext cx="1371600" cy="4572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Publications List</a:t>
            </a:r>
            <a:endParaRPr lang="en-US" dirty="0"/>
          </a:p>
        </p:txBody>
      </p:sp>
      <p:pic>
        <p:nvPicPr>
          <p:cNvPr id="4" name="Content Placeholder 3" descr="rid fi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805688" cy="5562600"/>
          </a:xfrm>
          <a:ln>
            <a:solidFill>
              <a:schemeClr val="bg2"/>
            </a:solidFill>
          </a:ln>
        </p:spPr>
      </p:pic>
      <p:sp>
        <p:nvSpPr>
          <p:cNvPr id="5" name="Oval 4"/>
          <p:cNvSpPr/>
          <p:nvPr/>
        </p:nvSpPr>
        <p:spPr>
          <a:xfrm>
            <a:off x="304800" y="3352800"/>
            <a:ext cx="1066800" cy="762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Reuters</a:t>
            </a:r>
            <a:r>
              <a:rPr lang="hu-HU" dirty="0" smtClean="0"/>
              <a:t> kapcsolat</a:t>
            </a:r>
            <a:endParaRPr lang="en-US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445375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Látogassa meg a honlapunkat: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sk-SK" sz="1800" b="1" dirty="0" smtClean="0"/>
              <a:t>		</a:t>
            </a:r>
            <a:r>
              <a:rPr lang="en-US" sz="1800" dirty="0" smtClean="0">
                <a:hlinkClick r:id="rId3"/>
              </a:rPr>
              <a:t>http://www.science.thomsonreuters.com/</a:t>
            </a:r>
            <a:endParaRPr lang="sk-SK" sz="1800" b="1" dirty="0" smtClean="0"/>
          </a:p>
          <a:p>
            <a:pPr lvl="1" eaLnBrk="1" hangingPunct="1">
              <a:buClr>
                <a:schemeClr val="tx1"/>
              </a:buClr>
              <a:buNone/>
            </a:pPr>
            <a:endParaRPr lang="sk-SK" sz="1800" dirty="0" smtClean="0"/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Technikai segítség: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		</a:t>
            </a:r>
            <a:r>
              <a:rPr lang="en-US" sz="1800" dirty="0" smtClean="0">
                <a:hlinkClick r:id="rId3"/>
              </a:rPr>
              <a:t>http://www.science.thomsonreuters.com/support</a:t>
            </a:r>
            <a:endParaRPr lang="en-US" sz="1800" dirty="0" smtClean="0"/>
          </a:p>
          <a:p>
            <a:pPr eaLnBrk="1" hangingPunct="1">
              <a:buClr>
                <a:schemeClr val="tx1"/>
              </a:buClr>
              <a:buNone/>
            </a:pPr>
            <a:endParaRPr lang="sk-SK" sz="1600" b="1" dirty="0" smtClean="0"/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Képzések:</a:t>
            </a:r>
          </a:p>
          <a:p>
            <a:pPr eaLnBrk="1" hangingPunct="1">
              <a:buClr>
                <a:schemeClr val="tx1"/>
              </a:buClr>
              <a:buNone/>
            </a:pPr>
            <a:endParaRPr lang="sk-SK" sz="1600" b="1" dirty="0" smtClean="0"/>
          </a:p>
          <a:p>
            <a:pPr lvl="1">
              <a:spcBef>
                <a:spcPts val="0"/>
              </a:spcBef>
              <a:buClr>
                <a:schemeClr val="tx1"/>
              </a:buClr>
              <a:buNone/>
            </a:pPr>
            <a:r>
              <a:rPr lang="sk-SK" sz="1800" b="1" dirty="0" smtClean="0"/>
              <a:t>		Eniko Toth Szasz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None/>
            </a:pPr>
            <a:r>
              <a:rPr lang="sk-SK" sz="1800" dirty="0" smtClean="0"/>
              <a:t>		E-mail: </a:t>
            </a:r>
            <a:r>
              <a:rPr lang="sk-SK" sz="1800" dirty="0" smtClean="0">
                <a:hlinkClick r:id="rId4"/>
              </a:rPr>
              <a:t>eniko.szasz@thomsonreuters.com</a:t>
            </a:r>
            <a:endParaRPr lang="sk-SK" sz="1800" dirty="0" smtClean="0"/>
          </a:p>
          <a:p>
            <a:pPr lvl="1">
              <a:spcBef>
                <a:spcPts val="0"/>
              </a:spcBef>
              <a:buClr>
                <a:schemeClr val="tx1"/>
              </a:buClr>
              <a:buNone/>
            </a:pPr>
            <a:r>
              <a:rPr lang="sk-SK" sz="1800" dirty="0" smtClean="0"/>
              <a:t>		Tel: 224 190 425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  <a:buNone/>
            </a:pPr>
            <a:endParaRPr lang="en-US" sz="1200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630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ResearcherID</a:t>
            </a:r>
            <a:r>
              <a:rPr lang="en-US" dirty="0" smtClean="0"/>
              <a:t> – </a:t>
            </a:r>
            <a:r>
              <a:rPr lang="hu-HU" dirty="0" smtClean="0"/>
              <a:t>kutatóknak, hallgatóknak, könyvtárosoknak és adminisztrátoroknak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1447800"/>
            <a:ext cx="9144000" cy="3200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8437" name="Picture 5" descr="botanist-man-245x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7000"/>
            <a:ext cx="119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library-lady-245x2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752600"/>
            <a:ext cx="119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Male Chemist 245x2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514600"/>
            <a:ext cx="119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smartartsylady-245x2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057400"/>
            <a:ext cx="119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MedicalInfo-245x2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0300" y="1752600"/>
            <a:ext cx="11953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 Kovács István?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7883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1752600"/>
            <a:ext cx="990600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362200"/>
            <a:ext cx="2684168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00600"/>
            <a:ext cx="302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457200" y="3124200"/>
            <a:ext cx="4876800" cy="428625"/>
            <a:chOff x="457200" y="3124200"/>
            <a:chExt cx="4876800" cy="4286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3200400"/>
              <a:ext cx="21717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743200" y="31242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Semmelweis Egyetem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3962400"/>
            <a:ext cx="4648200" cy="533400"/>
            <a:chOff x="457200" y="3962400"/>
            <a:chExt cx="4648200" cy="5334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3962400"/>
              <a:ext cx="1798674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514600" y="40386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Miskolci Egyetem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5638800"/>
            <a:ext cx="4876800" cy="457200"/>
            <a:chOff x="3124200" y="5638800"/>
            <a:chExt cx="4876800" cy="45720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 l="3401"/>
            <a:stretch>
              <a:fillRect/>
            </a:stretch>
          </p:blipFill>
          <p:spPr bwMode="auto">
            <a:xfrm>
              <a:off x="3124200" y="5638800"/>
              <a:ext cx="216408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410200" y="57150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BME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69175" cy="836612"/>
          </a:xfrm>
        </p:spPr>
        <p:txBody>
          <a:bodyPr/>
          <a:lstStyle/>
          <a:p>
            <a:pPr eaLnBrk="1" hangingPunct="1"/>
            <a:r>
              <a:rPr lang="cs-CZ" dirty="0" smtClean="0"/>
              <a:t>Mi a </a:t>
            </a:r>
            <a:r>
              <a:rPr lang="en-US" dirty="0" smtClean="0"/>
              <a:t>Researcher ID?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www.researcherid.com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cs-CZ" dirty="0" smtClean="0"/>
              <a:t>online regisztr</a:t>
            </a:r>
            <a:r>
              <a:rPr lang="hu-HU" dirty="0" smtClean="0"/>
              <a:t>áció egyedi azonosítók (Researcher ID) létrehozására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hu-HU" dirty="0" smtClean="0"/>
              <a:t>Saját publikációs lista létrehozása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hu-HU" dirty="0" smtClean="0"/>
              <a:t>Nyilvános vagy személyes profil létrehozása</a:t>
            </a:r>
            <a:endParaRPr lang="en-US" dirty="0" smtClean="0"/>
          </a:p>
          <a:p>
            <a:pPr lvl="1" eaLnBrk="1" hangingPunct="1"/>
            <a:r>
              <a:rPr lang="hu-HU" dirty="0" smtClean="0"/>
              <a:t>Nyilvános profil: kereshető, megtekinthető és hozzájárul a </a:t>
            </a:r>
            <a:r>
              <a:rPr lang="en-US" dirty="0" smtClean="0"/>
              <a:t>Web of Science </a:t>
            </a:r>
            <a:r>
              <a:rPr lang="hu-HU" dirty="0" smtClean="0"/>
              <a:t>adatokhoz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hu-HU" dirty="0" smtClean="0"/>
              <a:t>Hivatkozási riportok létrehozása</a:t>
            </a:r>
            <a:r>
              <a:rPr lang="en-US" dirty="0" smtClean="0"/>
              <a:t>:</a:t>
            </a:r>
          </a:p>
          <a:p>
            <a:pPr lvl="2" eaLnBrk="1" hangingPunct="1"/>
            <a:r>
              <a:rPr lang="en-US" dirty="0" smtClean="0"/>
              <a:t>H-index</a:t>
            </a:r>
          </a:p>
          <a:p>
            <a:pPr lvl="2" eaLnBrk="1" hangingPunct="1"/>
            <a:r>
              <a:rPr lang="en-US" dirty="0" smtClean="0"/>
              <a:t>Citation distribution per year</a:t>
            </a:r>
          </a:p>
          <a:p>
            <a:pPr lvl="2" eaLnBrk="1" hangingPunct="1"/>
            <a:r>
              <a:rPr lang="en-US" dirty="0" smtClean="0"/>
              <a:t>Total Times Cited count</a:t>
            </a:r>
          </a:p>
          <a:p>
            <a:pPr lvl="2" eaLnBrk="1" hangingPunct="1"/>
            <a:r>
              <a:rPr lang="en-US" dirty="0" smtClean="0"/>
              <a:t>Average Times Cited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0" y="2220843"/>
            <a:ext cx="7696200" cy="685800"/>
          </a:xfrm>
          <a:prstGeom prst="rect">
            <a:avLst/>
          </a:prstGeom>
          <a:gradFill>
            <a:gsLst>
              <a:gs pos="42000">
                <a:schemeClr val="tx1">
                  <a:lumMod val="40000"/>
                  <a:lumOff val="60000"/>
                </a:schemeClr>
              </a:gs>
              <a:gs pos="86000">
                <a:schemeClr val="bg1">
                  <a:lumMod val="95000"/>
                  <a:alpha val="6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3046199"/>
            <a:ext cx="7696200" cy="685800"/>
          </a:xfrm>
          <a:prstGeom prst="rect">
            <a:avLst/>
          </a:prstGeom>
          <a:gradFill>
            <a:gsLst>
              <a:gs pos="42000">
                <a:schemeClr val="tx1">
                  <a:lumMod val="40000"/>
                  <a:lumOff val="60000"/>
                </a:schemeClr>
              </a:gs>
              <a:gs pos="86000">
                <a:schemeClr val="bg1">
                  <a:lumMod val="95000"/>
                  <a:alpha val="6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" y="3878877"/>
            <a:ext cx="7696200" cy="685800"/>
          </a:xfrm>
          <a:prstGeom prst="rect">
            <a:avLst/>
          </a:prstGeom>
          <a:gradFill>
            <a:gsLst>
              <a:gs pos="42000">
                <a:schemeClr val="tx1">
                  <a:lumMod val="40000"/>
                  <a:lumOff val="60000"/>
                </a:schemeClr>
              </a:gs>
              <a:gs pos="86000">
                <a:schemeClr val="bg1">
                  <a:lumMod val="95000"/>
                  <a:alpha val="6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0" y="4733210"/>
            <a:ext cx="7696200" cy="685800"/>
          </a:xfrm>
          <a:prstGeom prst="rect">
            <a:avLst/>
          </a:prstGeom>
          <a:gradFill>
            <a:gsLst>
              <a:gs pos="42000">
                <a:schemeClr val="tx1">
                  <a:lumMod val="40000"/>
                  <a:lumOff val="60000"/>
                </a:schemeClr>
              </a:gs>
              <a:gs pos="86000">
                <a:schemeClr val="bg1">
                  <a:lumMod val="95000"/>
                  <a:alpha val="6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0" y="5562600"/>
            <a:ext cx="7696200" cy="685800"/>
          </a:xfrm>
          <a:prstGeom prst="rect">
            <a:avLst/>
          </a:prstGeom>
          <a:gradFill>
            <a:gsLst>
              <a:gs pos="42000">
                <a:schemeClr val="tx1">
                  <a:lumMod val="40000"/>
                  <a:lumOff val="60000"/>
                </a:schemeClr>
              </a:gs>
              <a:gs pos="86000">
                <a:schemeClr val="bg1">
                  <a:lumMod val="95000"/>
                  <a:alpha val="6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1409700"/>
            <a:ext cx="7696200" cy="685800"/>
          </a:xfrm>
          <a:prstGeom prst="rect">
            <a:avLst/>
          </a:prstGeom>
          <a:gradFill>
            <a:gsLst>
              <a:gs pos="42000">
                <a:schemeClr val="tx1">
                  <a:lumMod val="40000"/>
                  <a:lumOff val="60000"/>
                </a:schemeClr>
              </a:gs>
              <a:gs pos="86000">
                <a:schemeClr val="bg1">
                  <a:lumMod val="95000"/>
                  <a:alpha val="6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6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Miért érdemes létrehozni?</a:t>
            </a:r>
            <a:endParaRPr lang="en-US" dirty="0" smtClean="0"/>
          </a:p>
        </p:txBody>
      </p:sp>
      <p:pic>
        <p:nvPicPr>
          <p:cNvPr id="28693" name="Picture 5" descr="botanist-man-245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"/>
            <a:ext cx="74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4" descr="MedicalInfo-245x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57200"/>
            <a:ext cx="74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5" name="TextBox 5"/>
          <p:cNvSpPr txBox="1">
            <a:spLocks noChangeArrowheads="1"/>
          </p:cNvSpPr>
          <p:nvPr/>
        </p:nvSpPr>
        <p:spPr bwMode="auto">
          <a:xfrm>
            <a:off x="762000" y="1460500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Kutatók pontos és helyes azonosítása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696" name="TextBox 6"/>
          <p:cNvSpPr txBox="1">
            <a:spLocks noChangeArrowheads="1"/>
          </p:cNvSpPr>
          <p:nvPr/>
        </p:nvSpPr>
        <p:spPr bwMode="auto">
          <a:xfrm>
            <a:off x="762000" y="2271713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Publikációs lista és akár repozitórium létrehozása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697" name="TextBox 7"/>
          <p:cNvSpPr txBox="1">
            <a:spLocks noChangeArrowheads="1"/>
          </p:cNvSpPr>
          <p:nvPr/>
        </p:nvSpPr>
        <p:spPr bwMode="auto">
          <a:xfrm>
            <a:off x="762000" y="3097213"/>
            <a:ext cx="411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Láthatóság és előrelépés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698" name="TextBox 8"/>
          <p:cNvSpPr txBox="1">
            <a:spLocks noChangeArrowheads="1"/>
          </p:cNvSpPr>
          <p:nvPr/>
        </p:nvSpPr>
        <p:spPr bwMode="auto">
          <a:xfrm>
            <a:off x="762000" y="3929063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Teljesítmény mérése, ki hivatkozik a cikkekre?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699" name="TextBox 9"/>
          <p:cNvSpPr txBox="1">
            <a:spLocks noChangeArrowheads="1"/>
          </p:cNvSpPr>
          <p:nvPr/>
        </p:nvSpPr>
        <p:spPr bwMode="auto">
          <a:xfrm>
            <a:off x="762000" y="56134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smtClean="0">
                <a:solidFill>
                  <a:schemeClr val="bg1"/>
                </a:solidFill>
              </a:rPr>
              <a:t>Az információk rendeltetésszerű felhasználása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3900" y="1552545"/>
            <a:ext cx="38100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b="1" cap="all" dirty="0" smtClean="0">
                <a:ln/>
                <a:solidFill>
                  <a:schemeClr val="accent1"/>
                </a:solidFill>
                <a:ea typeface="+mn-ea"/>
              </a:rPr>
              <a:t>Pontos  azonosítás</a:t>
            </a:r>
            <a:endParaRPr lang="en-US" b="1" cap="all" dirty="0">
              <a:ln/>
              <a:solidFill>
                <a:schemeClr val="accent1"/>
              </a:solidFill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2209800"/>
            <a:ext cx="40386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ea typeface="+mn-ea"/>
              </a:rPr>
              <a:t>Rendszerezés és menedzselés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3035156"/>
            <a:ext cx="353442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ea typeface="+mn-ea"/>
              </a:rPr>
              <a:t>Könnyen látható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ea typeface="+mn-ea"/>
              </a:rPr>
              <a:t>&amp; </a:t>
            </a:r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ea typeface="+mn-ea"/>
              </a:rPr>
              <a:t>Elismerés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3867834"/>
            <a:ext cx="32004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ea typeface="+mn-ea"/>
              </a:rPr>
              <a:t>Teljesítmény mérése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4876055"/>
            <a:ext cx="37338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ea typeface="+mn-ea"/>
              </a:rPr>
              <a:t>együttműködés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705445"/>
            <a:ext cx="36576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ea typeface="+mn-ea"/>
              </a:rPr>
              <a:t>biztonság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ea typeface="+mn-ea"/>
            </a:endParaRPr>
          </a:p>
        </p:txBody>
      </p:sp>
      <p:sp>
        <p:nvSpPr>
          <p:cNvPr id="28706" name="TextBox 27"/>
          <p:cNvSpPr txBox="1">
            <a:spLocks noChangeArrowheads="1"/>
          </p:cNvSpPr>
          <p:nvPr/>
        </p:nvSpPr>
        <p:spPr bwMode="auto">
          <a:xfrm>
            <a:off x="762000" y="4800600"/>
            <a:ext cx="429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Kutatások továbbfejlesztése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 integrálása</a:t>
            </a:r>
            <a:r>
              <a:rPr lang="en-US" dirty="0" smtClean="0"/>
              <a:t>- Web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ResearcherID</a:t>
            </a:r>
            <a:r>
              <a:rPr lang="en-US" dirty="0" smtClean="0"/>
              <a:t> </a:t>
            </a:r>
            <a:r>
              <a:rPr lang="hu-HU" dirty="0" smtClean="0"/>
              <a:t>azonosítók hetente vannak frissítve a </a:t>
            </a:r>
            <a:r>
              <a:rPr lang="en-US" dirty="0" smtClean="0"/>
              <a:t> Web of Science</a:t>
            </a:r>
            <a:r>
              <a:rPr lang="hu-HU" dirty="0" smtClean="0"/>
              <a:t>ben</a:t>
            </a:r>
            <a:r>
              <a:rPr lang="en-US" dirty="0" smtClean="0"/>
              <a:t>.</a:t>
            </a:r>
          </a:p>
          <a:p>
            <a:r>
              <a:rPr lang="hu-HU" dirty="0" smtClean="0"/>
              <a:t>Csak a nyilvánosan is elérhető profilok járulnak hozzá a </a:t>
            </a:r>
            <a:r>
              <a:rPr lang="en-US" dirty="0" smtClean="0"/>
              <a:t>Web of Science </a:t>
            </a:r>
            <a:r>
              <a:rPr lang="hu-HU" dirty="0" smtClean="0"/>
              <a:t>a</a:t>
            </a:r>
            <a:r>
              <a:rPr lang="en-US" dirty="0" err="1" smtClean="0"/>
              <a:t>dat</a:t>
            </a:r>
            <a:r>
              <a:rPr lang="hu-HU" dirty="0" smtClean="0"/>
              <a:t>okhoz</a:t>
            </a:r>
            <a:endParaRPr lang="en-US" dirty="0" smtClean="0"/>
          </a:p>
          <a:p>
            <a:r>
              <a:rPr lang="hu-HU" dirty="0" smtClean="0"/>
              <a:t>Csak a</a:t>
            </a:r>
            <a:r>
              <a:rPr lang="en-US" dirty="0" smtClean="0"/>
              <a:t> </a:t>
            </a:r>
            <a:r>
              <a:rPr lang="en-US" i="1" dirty="0" smtClean="0"/>
              <a:t>My Publication List</a:t>
            </a:r>
            <a:r>
              <a:rPr lang="hu-HU" i="1" dirty="0" smtClean="0"/>
              <a:t> </a:t>
            </a:r>
            <a:r>
              <a:rPr lang="hu-HU" dirty="0" smtClean="0"/>
              <a:t>könyvtárban található adatok járulnak hozzá a </a:t>
            </a:r>
            <a:r>
              <a:rPr lang="en-US" dirty="0" smtClean="0"/>
              <a:t>Web of Science</a:t>
            </a:r>
            <a:r>
              <a:rPr lang="hu-HU" dirty="0" smtClean="0"/>
              <a:t>-hez</a:t>
            </a:r>
            <a:r>
              <a:rPr lang="en-US" dirty="0" smtClean="0"/>
              <a:t>.  </a:t>
            </a:r>
            <a:r>
              <a:rPr lang="en-US" i="1" dirty="0" smtClean="0"/>
              <a:t>Publication Lists 1 </a:t>
            </a:r>
            <a:r>
              <a:rPr lang="hu-HU" i="1" dirty="0" smtClean="0"/>
              <a:t>és </a:t>
            </a:r>
            <a:r>
              <a:rPr lang="en-US" i="1" dirty="0" smtClean="0"/>
              <a:t>2 </a:t>
            </a:r>
            <a:r>
              <a:rPr lang="hu-HU" dirty="0" smtClean="0"/>
              <a:t>nincsenek összefüggésben a Web of Science-el</a:t>
            </a:r>
            <a:endParaRPr lang="en-US" dirty="0" smtClean="0"/>
          </a:p>
          <a:p>
            <a:r>
              <a:rPr lang="hu-HU" dirty="0" smtClean="0"/>
              <a:t>Adatok frissítése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en-US" dirty="0" smtClean="0"/>
              <a:t>Web of Science </a:t>
            </a:r>
            <a:r>
              <a:rPr lang="hu-HU" dirty="0" smtClean="0"/>
              <a:t>teljes bejegyzés</a:t>
            </a:r>
            <a:endParaRPr lang="en-US" dirty="0"/>
          </a:p>
        </p:txBody>
      </p:sp>
      <p:pic>
        <p:nvPicPr>
          <p:cNvPr id="4" name="Content Placeholder 3" descr="full record t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7369175" cy="4207599"/>
          </a:xfrm>
        </p:spPr>
      </p:pic>
      <p:pic>
        <p:nvPicPr>
          <p:cNvPr id="5" name="Picture 4" descr="full record 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667000"/>
            <a:ext cx="7848600" cy="369978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90600" y="4114800"/>
            <a:ext cx="7435239" cy="1590675"/>
            <a:chOff x="990600" y="4114800"/>
            <a:chExt cx="7435239" cy="1590675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4114800"/>
              <a:ext cx="3733800" cy="3048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RID table expande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0" y="4572000"/>
              <a:ext cx="6292239" cy="1133475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sp>
          <p:nvSpPr>
            <p:cNvPr id="8" name="Bent Arrow 7"/>
            <p:cNvSpPr/>
            <p:nvPr/>
          </p:nvSpPr>
          <p:spPr>
            <a:xfrm rot="5400000">
              <a:off x="4828032" y="4163568"/>
              <a:ext cx="432816" cy="4876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hu-HU" dirty="0" smtClean="0"/>
              <a:t>Szerző azonosítása </a:t>
            </a:r>
            <a:r>
              <a:rPr lang="en-US" dirty="0" smtClean="0"/>
              <a:t>– Researcher ID</a:t>
            </a:r>
            <a:endParaRPr lang="en-US" dirty="0"/>
          </a:p>
        </p:txBody>
      </p:sp>
      <p:pic>
        <p:nvPicPr>
          <p:cNvPr id="4" name="Content Placeholder 3" descr="new_feat RI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8755809" cy="3733800"/>
          </a:xfrm>
          <a:ln>
            <a:solidFill>
              <a:schemeClr val="bg2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1371600" y="2514600"/>
            <a:ext cx="7467600" cy="762000"/>
            <a:chOff x="1371600" y="2514600"/>
            <a:chExt cx="7467600" cy="762000"/>
          </a:xfrm>
        </p:grpSpPr>
        <p:sp>
          <p:nvSpPr>
            <p:cNvPr id="8" name="Rounded Rectangle 7"/>
            <p:cNvSpPr/>
            <p:nvPr/>
          </p:nvSpPr>
          <p:spPr>
            <a:xfrm>
              <a:off x="7543800" y="3124200"/>
              <a:ext cx="1295400" cy="152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1600" y="2514600"/>
              <a:ext cx="990600" cy="2286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52600" y="4953000"/>
            <a:ext cx="7239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1447800"/>
            <a:ext cx="4114800" cy="228600"/>
            <a:chOff x="381000" y="1447800"/>
            <a:chExt cx="4114800" cy="228600"/>
          </a:xfrm>
        </p:grpSpPr>
        <p:sp>
          <p:nvSpPr>
            <p:cNvPr id="11" name="Rounded Rectangle 10"/>
            <p:cNvSpPr/>
            <p:nvPr/>
          </p:nvSpPr>
          <p:spPr>
            <a:xfrm>
              <a:off x="381000" y="1447800"/>
              <a:ext cx="609600" cy="2286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29000" y="1447800"/>
              <a:ext cx="1066800" cy="2286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hu-HU" dirty="0" smtClean="0"/>
              <a:t>Szerző azonosítása</a:t>
            </a:r>
            <a:r>
              <a:rPr lang="en-US" dirty="0" smtClean="0"/>
              <a:t>: export </a:t>
            </a:r>
            <a:r>
              <a:rPr lang="hu-HU" dirty="0" smtClean="0"/>
              <a:t>R</a:t>
            </a:r>
            <a:r>
              <a:rPr lang="en-US" dirty="0" err="1" smtClean="0"/>
              <a:t>esearcher</a:t>
            </a:r>
            <a:r>
              <a:rPr lang="en-US" dirty="0" smtClean="0"/>
              <a:t> ID</a:t>
            </a:r>
            <a:r>
              <a:rPr lang="hu-HU" dirty="0" smtClean="0"/>
              <a:t>-be</a:t>
            </a:r>
            <a:endParaRPr lang="en-US" dirty="0"/>
          </a:p>
        </p:txBody>
      </p:sp>
      <p:pic>
        <p:nvPicPr>
          <p:cNvPr id="4" name="Content Placeholder 3" descr="RID_expo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8688611" cy="4648200"/>
          </a:xfrm>
          <a:ln>
            <a:solidFill>
              <a:schemeClr val="bg2"/>
            </a:solidFill>
          </a:ln>
        </p:spPr>
      </p:pic>
      <p:grpSp>
        <p:nvGrpSpPr>
          <p:cNvPr id="3" name="Group 8"/>
          <p:cNvGrpSpPr/>
          <p:nvPr/>
        </p:nvGrpSpPr>
        <p:grpSpPr>
          <a:xfrm>
            <a:off x="4724400" y="2743200"/>
            <a:ext cx="2503408" cy="1452585"/>
            <a:chOff x="4724400" y="2743200"/>
            <a:chExt cx="2503408" cy="1452585"/>
          </a:xfrm>
        </p:grpSpPr>
        <p:sp>
          <p:nvSpPr>
            <p:cNvPr id="5" name="Rounded Rectangle 4"/>
            <p:cNvSpPr/>
            <p:nvPr/>
          </p:nvSpPr>
          <p:spPr>
            <a:xfrm>
              <a:off x="5715000" y="2743200"/>
              <a:ext cx="685800" cy="3048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RID_butt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3352800"/>
              <a:ext cx="2503408" cy="842985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>
            <a:xfrm rot="5400000">
              <a:off x="5864602" y="3159502"/>
              <a:ext cx="304800" cy="8179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RID_confirm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4953000"/>
            <a:ext cx="7316222" cy="128605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245</Words>
  <Application>Microsoft Office PowerPoint</Application>
  <PresentationFormat>On-screen Show (4:3)</PresentationFormat>
  <Paragraphs>71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ResearcherID</vt:lpstr>
      <vt:lpstr>ResearcherID – kutatóknak, hallgatóknak, könyvtárosoknak és adminisztrátoroknak</vt:lpstr>
      <vt:lpstr>Ki Kovács István?</vt:lpstr>
      <vt:lpstr>Mi a Researcher ID?</vt:lpstr>
      <vt:lpstr>Miért érdemes létrehozni?</vt:lpstr>
      <vt:lpstr>Adatok integrálása- Web of Science</vt:lpstr>
      <vt:lpstr>Web of Science teljes bejegyzés</vt:lpstr>
      <vt:lpstr>Szerző azonosítása – Researcher ID</vt:lpstr>
      <vt:lpstr>Szerző azonosítása: export Researcher ID-be</vt:lpstr>
      <vt:lpstr>Bejelentkezés vagy Regisztráció</vt:lpstr>
      <vt:lpstr>Megerősítés</vt:lpstr>
      <vt:lpstr>Endnote Web</vt:lpstr>
      <vt:lpstr>My Publications List</vt:lpstr>
      <vt:lpstr>Thomson Reuters kapcsolat</vt:lpstr>
    </vt:vector>
  </TitlesOfParts>
  <Company>Thomson Scientific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ResearcherID</dc:title>
  <dc:creator>u0022390</dc:creator>
  <cp:lastModifiedBy>u0150930</cp:lastModifiedBy>
  <cp:revision>85</cp:revision>
  <dcterms:created xsi:type="dcterms:W3CDTF">2011-07-13T14:15:56Z</dcterms:created>
  <dcterms:modified xsi:type="dcterms:W3CDTF">2012-09-12T09:05:48Z</dcterms:modified>
</cp:coreProperties>
</file>